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5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2" r:id="rId2"/>
    <p:sldMasterId id="2147483664" r:id="rId3"/>
    <p:sldMasterId id="2147483666" r:id="rId4"/>
    <p:sldMasterId id="2147483674" r:id="rId5"/>
    <p:sldMasterId id="2147483684" r:id="rId6"/>
    <p:sldMasterId id="2147483677" r:id="rId7"/>
    <p:sldMasterId id="2147483648" r:id="rId8"/>
  </p:sldMasterIdLst>
  <p:notesMasterIdLst>
    <p:notesMasterId r:id="rId93"/>
  </p:notesMasterIdLst>
  <p:handoutMasterIdLst>
    <p:handoutMasterId r:id="rId94"/>
  </p:handoutMasterIdLst>
  <p:sldIdLst>
    <p:sldId id="517" r:id="rId9"/>
    <p:sldId id="514" r:id="rId10"/>
    <p:sldId id="262" r:id="rId11"/>
    <p:sldId id="270" r:id="rId12"/>
    <p:sldId id="442" r:id="rId13"/>
    <p:sldId id="263" r:id="rId14"/>
    <p:sldId id="487" r:id="rId15"/>
    <p:sldId id="443" r:id="rId16"/>
    <p:sldId id="445" r:id="rId17"/>
    <p:sldId id="518" r:id="rId18"/>
    <p:sldId id="463" r:id="rId19"/>
    <p:sldId id="460" r:id="rId20"/>
    <p:sldId id="461" r:id="rId21"/>
    <p:sldId id="462" r:id="rId22"/>
    <p:sldId id="479" r:id="rId23"/>
    <p:sldId id="519" r:id="rId24"/>
    <p:sldId id="446" r:id="rId25"/>
    <p:sldId id="481" r:id="rId26"/>
    <p:sldId id="482" r:id="rId27"/>
    <p:sldId id="448" r:id="rId28"/>
    <p:sldId id="485" r:id="rId29"/>
    <p:sldId id="486" r:id="rId30"/>
    <p:sldId id="488" r:id="rId31"/>
    <p:sldId id="492" r:id="rId32"/>
    <p:sldId id="503" r:id="rId33"/>
    <p:sldId id="520" r:id="rId34"/>
    <p:sldId id="521" r:id="rId35"/>
    <p:sldId id="489" r:id="rId36"/>
    <p:sldId id="516" r:id="rId37"/>
    <p:sldId id="504" r:id="rId38"/>
    <p:sldId id="490" r:id="rId39"/>
    <p:sldId id="505" r:id="rId40"/>
    <p:sldId id="522" r:id="rId41"/>
    <p:sldId id="523" r:id="rId42"/>
    <p:sldId id="524" r:id="rId43"/>
    <p:sldId id="525" r:id="rId44"/>
    <p:sldId id="526" r:id="rId45"/>
    <p:sldId id="528" r:id="rId46"/>
    <p:sldId id="529" r:id="rId47"/>
    <p:sldId id="530" r:id="rId48"/>
    <p:sldId id="531" r:id="rId49"/>
    <p:sldId id="560" r:id="rId50"/>
    <p:sldId id="561" r:id="rId51"/>
    <p:sldId id="562" r:id="rId52"/>
    <p:sldId id="532" r:id="rId53"/>
    <p:sldId id="533" r:id="rId54"/>
    <p:sldId id="563" r:id="rId55"/>
    <p:sldId id="534" r:id="rId56"/>
    <p:sldId id="535" r:id="rId57"/>
    <p:sldId id="536" r:id="rId58"/>
    <p:sldId id="537" r:id="rId59"/>
    <p:sldId id="538" r:id="rId60"/>
    <p:sldId id="539" r:id="rId61"/>
    <p:sldId id="564" r:id="rId62"/>
    <p:sldId id="565" r:id="rId63"/>
    <p:sldId id="540" r:id="rId64"/>
    <p:sldId id="541" r:id="rId65"/>
    <p:sldId id="542" r:id="rId66"/>
    <p:sldId id="543" r:id="rId67"/>
    <p:sldId id="544" r:id="rId68"/>
    <p:sldId id="545" r:id="rId69"/>
    <p:sldId id="546" r:id="rId70"/>
    <p:sldId id="547" r:id="rId71"/>
    <p:sldId id="548" r:id="rId72"/>
    <p:sldId id="549" r:id="rId73"/>
    <p:sldId id="566" r:id="rId74"/>
    <p:sldId id="550" r:id="rId75"/>
    <p:sldId id="551" r:id="rId76"/>
    <p:sldId id="552" r:id="rId77"/>
    <p:sldId id="553" r:id="rId78"/>
    <p:sldId id="554" r:id="rId79"/>
    <p:sldId id="555" r:id="rId80"/>
    <p:sldId id="556" r:id="rId81"/>
    <p:sldId id="557" r:id="rId82"/>
    <p:sldId id="567" r:id="rId83"/>
    <p:sldId id="568" r:id="rId84"/>
    <p:sldId id="569" r:id="rId85"/>
    <p:sldId id="570" r:id="rId86"/>
    <p:sldId id="558" r:id="rId87"/>
    <p:sldId id="559" r:id="rId88"/>
    <p:sldId id="571" r:id="rId89"/>
    <p:sldId id="572" r:id="rId90"/>
    <p:sldId id="268" r:id="rId91"/>
    <p:sldId id="289" r:id="rId9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OGRAMA" id="{E4AEF03D-9D18-48DF-8429-D5466CBECD67}">
          <p14:sldIdLst>
            <p14:sldId id="517"/>
          </p14:sldIdLst>
        </p14:section>
        <p14:section name="Expositor" id="{D46026B5-8027-4805-9708-8AB96CAD7A96}">
          <p14:sldIdLst>
            <p14:sldId id="514"/>
          </p14:sldIdLst>
        </p14:section>
        <p14:section name="Contenido del Programa" id="{84C75EE0-6067-4664-9B5A-ADB4C8948107}">
          <p14:sldIdLst>
            <p14:sldId id="262"/>
            <p14:sldId id="270"/>
          </p14:sldIdLst>
        </p14:section>
        <p14:section name="PORTADA CURSO" id="{D8B117CB-57A3-411C-B931-BD12BDC01CA1}">
          <p14:sldIdLst>
            <p14:sldId id="442"/>
          </p14:sldIdLst>
        </p14:section>
        <p14:section name="Contenido del curso" id="{2835BDE2-184B-459C-84B7-5AC9F3110E6B}">
          <p14:sldIdLst>
            <p14:sldId id="263"/>
            <p14:sldId id="487"/>
          </p14:sldIdLst>
        </p14:section>
        <p14:section name="Capitulo 1" id="{4FCF8F74-18EE-4DD8-809B-B78E9365BCB4}">
          <p14:sldIdLst>
            <p14:sldId id="443"/>
            <p14:sldId id="445"/>
            <p14:sldId id="518"/>
          </p14:sldIdLst>
        </p14:section>
        <p14:section name="Capitulo 2" id="{56FBD432-18E0-4612-8B09-554917C05F1A}">
          <p14:sldIdLst>
            <p14:sldId id="463"/>
            <p14:sldId id="460"/>
          </p14:sldIdLst>
        </p14:section>
        <p14:section name="Capitulo 3" id="{2F9974E3-29E2-4664-AFCB-5B21CCB209E3}">
          <p14:sldIdLst>
            <p14:sldId id="461"/>
            <p14:sldId id="462"/>
            <p14:sldId id="479"/>
            <p14:sldId id="519"/>
          </p14:sldIdLst>
        </p14:section>
        <p14:section name="Capitulo 4" id="{46DE4994-8B8A-4A61-8466-29D0E3BFAEE2}">
          <p14:sldIdLst>
            <p14:sldId id="446"/>
            <p14:sldId id="481"/>
            <p14:sldId id="482"/>
          </p14:sldIdLst>
        </p14:section>
        <p14:section name="Capitulo 5" id="{D79230A3-FEEC-4917-83EC-743FB6924828}">
          <p14:sldIdLst>
            <p14:sldId id="448"/>
            <p14:sldId id="485"/>
            <p14:sldId id="486"/>
          </p14:sldIdLst>
        </p14:section>
        <p14:section name="Capítulo 6" id="{57EB1E85-9F44-4FE7-9D4B-B05E1BBDBF3C}">
          <p14:sldIdLst>
            <p14:sldId id="488"/>
            <p14:sldId id="492"/>
            <p14:sldId id="503"/>
            <p14:sldId id="520"/>
            <p14:sldId id="521"/>
          </p14:sldIdLst>
        </p14:section>
        <p14:section name="Capítulo 7" id="{FAB2C1E7-27DB-4F3D-A2DF-9331D21BF39C}">
          <p14:sldIdLst>
            <p14:sldId id="489"/>
            <p14:sldId id="516"/>
            <p14:sldId id="504"/>
          </p14:sldIdLst>
        </p14:section>
        <p14:section name="Capítulo 8" id="{CB92B7C0-6460-4D86-8ECB-DE8FF327F31E}">
          <p14:sldIdLst>
            <p14:sldId id="490"/>
            <p14:sldId id="505"/>
          </p14:sldIdLst>
        </p14:section>
        <p14:section name="Capítulo 9" id="{3FEC1F6C-3F5F-482C-8E4E-0CA4AEB53C32}">
          <p14:sldIdLst>
            <p14:sldId id="522"/>
            <p14:sldId id="523"/>
          </p14:sldIdLst>
        </p14:section>
        <p14:section name="Capítulo 10" id="{A9BE8178-B041-4369-A6EB-3B79D0536A5E}">
          <p14:sldIdLst>
            <p14:sldId id="524"/>
            <p14:sldId id="525"/>
          </p14:sldIdLst>
        </p14:section>
        <p14:section name="Capítulo 11" id="{580A2EAB-A9AF-4497-A65A-8432229B6339}">
          <p14:sldIdLst>
            <p14:sldId id="526"/>
          </p14:sldIdLst>
        </p14:section>
        <p14:section name="Capítulo 12" id="{B8490E2E-7EA8-46E4-9904-775C7D1CA60C}">
          <p14:sldIdLst>
            <p14:sldId id="528"/>
            <p14:sldId id="529"/>
          </p14:sldIdLst>
        </p14:section>
        <p14:section name="Capítulo 13" id="{35860CFE-A99B-4CF1-9D82-EF6814AE4C2B}">
          <p14:sldIdLst>
            <p14:sldId id="530"/>
            <p14:sldId id="531"/>
            <p14:sldId id="560"/>
            <p14:sldId id="561"/>
            <p14:sldId id="562"/>
          </p14:sldIdLst>
        </p14:section>
        <p14:section name="Capítulo 14" id="{943D5345-915A-429F-A10F-2546641B14D4}">
          <p14:sldIdLst>
            <p14:sldId id="532"/>
            <p14:sldId id="533"/>
            <p14:sldId id="563"/>
          </p14:sldIdLst>
        </p14:section>
        <p14:section name="Capítulo 15" id="{AE1DEE0A-122C-476A-9AFE-C0F9AF1944AE}">
          <p14:sldIdLst>
            <p14:sldId id="534"/>
            <p14:sldId id="535"/>
          </p14:sldIdLst>
        </p14:section>
        <p14:section name="Capítulo 16" id="{0E425533-C79B-443A-9A99-8E47ABD190C4}">
          <p14:sldIdLst>
            <p14:sldId id="536"/>
            <p14:sldId id="537"/>
          </p14:sldIdLst>
        </p14:section>
        <p14:section name="Capítulo 17" id="{44132900-3F47-457A-99D3-B0301FA06F6A}">
          <p14:sldIdLst>
            <p14:sldId id="538"/>
            <p14:sldId id="539"/>
            <p14:sldId id="564"/>
            <p14:sldId id="565"/>
          </p14:sldIdLst>
        </p14:section>
        <p14:section name="Capítulo 18" id="{7D0895A2-F305-4497-AF08-0B40C2A09F10}">
          <p14:sldIdLst>
            <p14:sldId id="540"/>
            <p14:sldId id="541"/>
          </p14:sldIdLst>
        </p14:section>
        <p14:section name="Capítulo 19" id="{EE2433E4-3424-459D-9227-CFB0E551653D}">
          <p14:sldIdLst>
            <p14:sldId id="542"/>
            <p14:sldId id="543"/>
          </p14:sldIdLst>
        </p14:section>
        <p14:section name="Capítulo 20" id="{7B7A222E-9E88-4459-A922-A37940797D24}">
          <p14:sldIdLst>
            <p14:sldId id="544"/>
            <p14:sldId id="545"/>
          </p14:sldIdLst>
        </p14:section>
        <p14:section name="Capítulo 21" id="{794B7D28-7F3C-4486-A109-9835CEBAC010}">
          <p14:sldIdLst>
            <p14:sldId id="546"/>
            <p14:sldId id="547"/>
          </p14:sldIdLst>
        </p14:section>
        <p14:section name="Capítulo 22" id="{51476A3E-C838-43E1-BDF0-3E3E5ED78E46}">
          <p14:sldIdLst>
            <p14:sldId id="548"/>
            <p14:sldId id="549"/>
            <p14:sldId id="566"/>
          </p14:sldIdLst>
        </p14:section>
        <p14:section name="Capítulo 23" id="{8DAD5161-4D40-4D37-A58C-0A198C932ECD}">
          <p14:sldIdLst>
            <p14:sldId id="550"/>
            <p14:sldId id="551"/>
          </p14:sldIdLst>
        </p14:section>
        <p14:section name="Capítulo 24" id="{88508092-AED4-4631-843E-03C5D5DA8194}">
          <p14:sldIdLst>
            <p14:sldId id="552"/>
            <p14:sldId id="553"/>
          </p14:sldIdLst>
        </p14:section>
        <p14:section name="Capítulo 25" id="{F6BAAE79-320B-4AFA-B94C-EC1D1296E23F}">
          <p14:sldIdLst>
            <p14:sldId id="554"/>
            <p14:sldId id="555"/>
          </p14:sldIdLst>
        </p14:section>
        <p14:section name="Capítulo 26" id="{E995348D-71A2-4498-AD88-097583DE0101}">
          <p14:sldIdLst>
            <p14:sldId id="556"/>
            <p14:sldId id="557"/>
            <p14:sldId id="567"/>
            <p14:sldId id="568"/>
            <p14:sldId id="569"/>
            <p14:sldId id="570"/>
          </p14:sldIdLst>
        </p14:section>
        <p14:section name="Capítulo 27" id="{5F1E59AE-1405-4CBD-80C3-CC79EE36D465}">
          <p14:sldIdLst>
            <p14:sldId id="558"/>
            <p14:sldId id="559"/>
            <p14:sldId id="571"/>
            <p14:sldId id="572"/>
          </p14:sldIdLst>
        </p14:section>
        <p14:section name="Bibliografia" id="{B7E40968-62B9-4E26-875E-DD0E9EF37616}">
          <p14:sldIdLst>
            <p14:sldId id="26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5" roundtripDataSignature="AMtx7mjUWukMGyR3dQXsFENfNALuw+09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F"/>
    <a:srgbClr val="69E7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30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299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customschemas.google.com/relationships/presentationmetadata" Target="metadata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B9DE1F-B68E-4179-93B3-17794C609C34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97FB1B13-EF4A-47F7-AEF8-DCCF3DDF016C}">
      <dgm:prSet phldrT="[Text]"/>
      <dgm:spPr/>
      <dgm:t>
        <a:bodyPr/>
        <a:lstStyle/>
        <a:p>
          <a:r>
            <a:rPr lang="es-ES" dirty="0"/>
            <a:t>Paramétricos</a:t>
          </a:r>
        </a:p>
      </dgm:t>
    </dgm:pt>
    <dgm:pt modelId="{512DBE13-DEA1-463B-BBE2-E659C95186FD}" type="parTrans" cxnId="{EA8082C2-C7D5-4C8A-B15D-407B51B7DC42}">
      <dgm:prSet/>
      <dgm:spPr/>
      <dgm:t>
        <a:bodyPr/>
        <a:lstStyle/>
        <a:p>
          <a:endParaRPr lang="es-ES"/>
        </a:p>
      </dgm:t>
    </dgm:pt>
    <dgm:pt modelId="{562AF0E1-BD83-428B-8471-15802DDD6B3F}" type="sibTrans" cxnId="{EA8082C2-C7D5-4C8A-B15D-407B51B7DC42}">
      <dgm:prSet/>
      <dgm:spPr/>
      <dgm:t>
        <a:bodyPr/>
        <a:lstStyle/>
        <a:p>
          <a:endParaRPr lang="es-ES"/>
        </a:p>
      </dgm:t>
    </dgm:pt>
    <dgm:pt modelId="{3B032C0A-35C2-4DCE-BCC8-0940665ADF48}">
      <dgm:prSet phldrT="[Text]"/>
      <dgm:spPr/>
      <dgm:t>
        <a:bodyPr/>
        <a:lstStyle/>
        <a:p>
          <a:r>
            <a:rPr lang="es-ES" dirty="0"/>
            <a:t>No-Paramétricos</a:t>
          </a:r>
        </a:p>
      </dgm:t>
    </dgm:pt>
    <dgm:pt modelId="{FE42776F-C1FA-46AC-A331-84D0197E820F}" type="parTrans" cxnId="{AA64C151-9628-4B0B-AF54-33759C5ECD1F}">
      <dgm:prSet/>
      <dgm:spPr/>
      <dgm:t>
        <a:bodyPr/>
        <a:lstStyle/>
        <a:p>
          <a:endParaRPr lang="es-ES"/>
        </a:p>
      </dgm:t>
    </dgm:pt>
    <dgm:pt modelId="{A87E68F4-EC50-4E5E-BD3F-17672BE25F60}" type="sibTrans" cxnId="{AA64C151-9628-4B0B-AF54-33759C5ECD1F}">
      <dgm:prSet/>
      <dgm:spPr/>
      <dgm:t>
        <a:bodyPr/>
        <a:lstStyle/>
        <a:p>
          <a:endParaRPr lang="es-ES"/>
        </a:p>
      </dgm:t>
    </dgm:pt>
    <dgm:pt modelId="{5C4702B5-D213-4500-9291-233B84F1B855}">
      <dgm:prSet phldrT="[Text]" custT="1"/>
      <dgm:spPr/>
      <dgm:t>
        <a:bodyPr/>
        <a:lstStyle/>
        <a:p>
          <a:pPr>
            <a:spcBef>
              <a:spcPts val="1200"/>
            </a:spcBef>
            <a:spcAft>
              <a:spcPts val="1200"/>
            </a:spcAft>
          </a:pPr>
          <a:r>
            <a:rPr lang="es-ES" sz="2400" dirty="0"/>
            <a:t>Nº de Parámetros creciente con el Nº de datos de entrenamiento.</a:t>
          </a:r>
        </a:p>
      </dgm:t>
    </dgm:pt>
    <dgm:pt modelId="{2DEABD9B-8AA4-424F-A3BD-40DC99D3ACAE}" type="parTrans" cxnId="{F93DF693-DDD0-4D46-A314-B4978CE3DB72}">
      <dgm:prSet/>
      <dgm:spPr/>
      <dgm:t>
        <a:bodyPr/>
        <a:lstStyle/>
        <a:p>
          <a:endParaRPr lang="es-ES"/>
        </a:p>
      </dgm:t>
    </dgm:pt>
    <dgm:pt modelId="{29E033F7-3DA5-4B49-8AAC-575A342066B8}" type="sibTrans" cxnId="{F93DF693-DDD0-4D46-A314-B4978CE3DB72}">
      <dgm:prSet/>
      <dgm:spPr/>
      <dgm:t>
        <a:bodyPr/>
        <a:lstStyle/>
        <a:p>
          <a:endParaRPr lang="es-ES"/>
        </a:p>
      </dgm:t>
    </dgm:pt>
    <dgm:pt modelId="{BF560450-4A2B-443A-9E4E-F6D6C822173E}">
      <dgm:prSet phldrT="[Text]" custT="1"/>
      <dgm:spPr/>
      <dgm:t>
        <a:bodyPr/>
        <a:lstStyle/>
        <a:p>
          <a:pPr>
            <a:spcBef>
              <a:spcPts val="1200"/>
            </a:spcBef>
            <a:spcAft>
              <a:spcPts val="1200"/>
            </a:spcAft>
          </a:pPr>
          <a:r>
            <a:rPr lang="es-ES" sz="2400" dirty="0"/>
            <a:t>Nº de Parámetros fijo.</a:t>
          </a:r>
        </a:p>
      </dgm:t>
    </dgm:pt>
    <dgm:pt modelId="{3988EFB7-A4FD-4376-B082-5CE5689EBD98}" type="sibTrans" cxnId="{9268C23D-A35A-4ECD-95D9-8B1687B23662}">
      <dgm:prSet/>
      <dgm:spPr/>
      <dgm:t>
        <a:bodyPr/>
        <a:lstStyle/>
        <a:p>
          <a:endParaRPr lang="es-ES"/>
        </a:p>
      </dgm:t>
    </dgm:pt>
    <dgm:pt modelId="{5765C456-E17F-4462-A9DA-63C747877DC7}" type="parTrans" cxnId="{9268C23D-A35A-4ECD-95D9-8B1687B23662}">
      <dgm:prSet/>
      <dgm:spPr/>
      <dgm:t>
        <a:bodyPr/>
        <a:lstStyle/>
        <a:p>
          <a:endParaRPr lang="es-ES"/>
        </a:p>
      </dgm:t>
    </dgm:pt>
    <dgm:pt modelId="{BB92D03C-F4CA-48A8-896A-079AF5C665F2}">
      <dgm:prSet phldrT="[Text]" custT="1"/>
      <dgm:spPr/>
      <dgm:t>
        <a:bodyPr/>
        <a:lstStyle/>
        <a:p>
          <a:pPr>
            <a:spcBef>
              <a:spcPts val="1200"/>
            </a:spcBef>
            <a:spcAft>
              <a:spcPts val="1200"/>
            </a:spcAft>
          </a:pPr>
          <a:r>
            <a:rPr lang="es-ES" sz="2400" dirty="0"/>
            <a:t>Simples, pero hace suposiciones fuertes sobre la naturaleza de los datos.</a:t>
          </a:r>
        </a:p>
      </dgm:t>
    </dgm:pt>
    <dgm:pt modelId="{0B5FF81B-9369-42A0-A1E9-E791F117FDF5}" type="parTrans" cxnId="{BC8F7845-59A7-44A7-B7BB-0BECB83A3932}">
      <dgm:prSet/>
      <dgm:spPr/>
      <dgm:t>
        <a:bodyPr/>
        <a:lstStyle/>
        <a:p>
          <a:endParaRPr lang="es-ES"/>
        </a:p>
      </dgm:t>
    </dgm:pt>
    <dgm:pt modelId="{47ADE9E3-77C0-4B0F-9615-713B775E29B4}" type="sibTrans" cxnId="{BC8F7845-59A7-44A7-B7BB-0BECB83A3932}">
      <dgm:prSet/>
      <dgm:spPr/>
      <dgm:t>
        <a:bodyPr/>
        <a:lstStyle/>
        <a:p>
          <a:endParaRPr lang="es-ES"/>
        </a:p>
      </dgm:t>
    </dgm:pt>
    <dgm:pt modelId="{08F6D9D1-013D-4585-AA32-47627F41A1B4}">
      <dgm:prSet phldrT="[Text]" custT="1"/>
      <dgm:spPr/>
      <dgm:t>
        <a:bodyPr/>
        <a:lstStyle/>
        <a:p>
          <a:pPr>
            <a:spcBef>
              <a:spcPts val="1200"/>
            </a:spcBef>
            <a:spcAft>
              <a:spcPts val="1200"/>
            </a:spcAft>
          </a:pPr>
          <a:r>
            <a:rPr lang="es-ES" sz="2400" dirty="0"/>
            <a:t>Flexibles, pero la complejidad crece mientras más datos se tengan.</a:t>
          </a:r>
        </a:p>
      </dgm:t>
    </dgm:pt>
    <dgm:pt modelId="{4C4678BB-09C0-41FD-823E-924B0AC00F92}" type="parTrans" cxnId="{68C28A9C-91E7-48D1-A095-698F79B04CF8}">
      <dgm:prSet/>
      <dgm:spPr/>
      <dgm:t>
        <a:bodyPr/>
        <a:lstStyle/>
        <a:p>
          <a:endParaRPr lang="es-ES"/>
        </a:p>
      </dgm:t>
    </dgm:pt>
    <dgm:pt modelId="{6DB6A809-FED2-4C21-AF92-D01536143EE7}" type="sibTrans" cxnId="{68C28A9C-91E7-48D1-A095-698F79B04CF8}">
      <dgm:prSet/>
      <dgm:spPr/>
      <dgm:t>
        <a:bodyPr/>
        <a:lstStyle/>
        <a:p>
          <a:endParaRPr lang="es-ES"/>
        </a:p>
      </dgm:t>
    </dgm:pt>
    <dgm:pt modelId="{83887C9B-D9EE-46CE-A6A2-F43968060EA9}" type="pres">
      <dgm:prSet presAssocID="{83B9DE1F-B68E-4179-93B3-17794C609C34}" presName="Name0" presStyleCnt="0">
        <dgm:presLayoutVars>
          <dgm:dir/>
          <dgm:animLvl val="lvl"/>
          <dgm:resizeHandles val="exact"/>
        </dgm:presLayoutVars>
      </dgm:prSet>
      <dgm:spPr/>
    </dgm:pt>
    <dgm:pt modelId="{BC7D498C-07EB-4175-91F5-E258C2BB7711}" type="pres">
      <dgm:prSet presAssocID="{97FB1B13-EF4A-47F7-AEF8-DCCF3DDF016C}" presName="linNode" presStyleCnt="0"/>
      <dgm:spPr/>
    </dgm:pt>
    <dgm:pt modelId="{6A160CE6-7011-482B-B254-A8D1EFB87DF4}" type="pres">
      <dgm:prSet presAssocID="{97FB1B13-EF4A-47F7-AEF8-DCCF3DDF016C}" presName="parentText" presStyleLbl="node1" presStyleIdx="0" presStyleCnt="2" custScaleX="73225" custLinFactNeighborY="-6360">
        <dgm:presLayoutVars>
          <dgm:chMax val="1"/>
          <dgm:bulletEnabled val="1"/>
        </dgm:presLayoutVars>
      </dgm:prSet>
      <dgm:spPr/>
    </dgm:pt>
    <dgm:pt modelId="{DD81588B-E3C3-4512-B00F-92FF6B7E27AC}" type="pres">
      <dgm:prSet presAssocID="{97FB1B13-EF4A-47F7-AEF8-DCCF3DDF016C}" presName="descendantText" presStyleLbl="alignAccFollowNode1" presStyleIdx="0" presStyleCnt="2" custScaleX="115174" custLinFactNeighborX="-442" custLinFactNeighborY="-2551">
        <dgm:presLayoutVars>
          <dgm:bulletEnabled val="1"/>
        </dgm:presLayoutVars>
      </dgm:prSet>
      <dgm:spPr/>
    </dgm:pt>
    <dgm:pt modelId="{FDC32C97-C7BF-422C-9DEF-B1615434B029}" type="pres">
      <dgm:prSet presAssocID="{562AF0E1-BD83-428B-8471-15802DDD6B3F}" presName="sp" presStyleCnt="0"/>
      <dgm:spPr/>
    </dgm:pt>
    <dgm:pt modelId="{8860C602-8083-492F-96CB-1C4CE401DA47}" type="pres">
      <dgm:prSet presAssocID="{3B032C0A-35C2-4DCE-BCC8-0940665ADF48}" presName="linNode" presStyleCnt="0"/>
      <dgm:spPr/>
    </dgm:pt>
    <dgm:pt modelId="{0921248C-9CBB-4F05-8B2E-8E9AB9179ECE}" type="pres">
      <dgm:prSet presAssocID="{3B032C0A-35C2-4DCE-BCC8-0940665ADF48}" presName="parentText" presStyleLbl="node1" presStyleIdx="1" presStyleCnt="2" custScaleX="73225">
        <dgm:presLayoutVars>
          <dgm:chMax val="1"/>
          <dgm:bulletEnabled val="1"/>
        </dgm:presLayoutVars>
      </dgm:prSet>
      <dgm:spPr/>
    </dgm:pt>
    <dgm:pt modelId="{F76846BB-A0D2-465D-8F33-BC5297D49766}" type="pres">
      <dgm:prSet presAssocID="{3B032C0A-35C2-4DCE-BCC8-0940665ADF48}" presName="descendantText" presStyleLbl="alignAccFollowNode1" presStyleIdx="1" presStyleCnt="2" custScaleX="115174" custLinFactNeighborX="55300" custLinFactNeighborY="-769">
        <dgm:presLayoutVars>
          <dgm:bulletEnabled val="1"/>
        </dgm:presLayoutVars>
      </dgm:prSet>
      <dgm:spPr/>
    </dgm:pt>
  </dgm:ptLst>
  <dgm:cxnLst>
    <dgm:cxn modelId="{AD298706-6668-41F4-A7E5-24394C7BF0FC}" type="presOf" srcId="{83B9DE1F-B68E-4179-93B3-17794C609C34}" destId="{83887C9B-D9EE-46CE-A6A2-F43968060EA9}" srcOrd="0" destOrd="0" presId="urn:microsoft.com/office/officeart/2005/8/layout/vList5"/>
    <dgm:cxn modelId="{B7D53235-9671-46E4-A47D-3B86F0DE5147}" type="presOf" srcId="{3B032C0A-35C2-4DCE-BCC8-0940665ADF48}" destId="{0921248C-9CBB-4F05-8B2E-8E9AB9179ECE}" srcOrd="0" destOrd="0" presId="urn:microsoft.com/office/officeart/2005/8/layout/vList5"/>
    <dgm:cxn modelId="{9268C23D-A35A-4ECD-95D9-8B1687B23662}" srcId="{97FB1B13-EF4A-47F7-AEF8-DCCF3DDF016C}" destId="{BF560450-4A2B-443A-9E4E-F6D6C822173E}" srcOrd="0" destOrd="0" parTransId="{5765C456-E17F-4462-A9DA-63C747877DC7}" sibTransId="{3988EFB7-A4FD-4376-B082-5CE5689EBD98}"/>
    <dgm:cxn modelId="{F6C6BE40-6CB0-459D-A4FC-43B9E0870638}" type="presOf" srcId="{BB92D03C-F4CA-48A8-896A-079AF5C665F2}" destId="{DD81588B-E3C3-4512-B00F-92FF6B7E27AC}" srcOrd="0" destOrd="1" presId="urn:microsoft.com/office/officeart/2005/8/layout/vList5"/>
    <dgm:cxn modelId="{BC8F7845-59A7-44A7-B7BB-0BECB83A3932}" srcId="{97FB1B13-EF4A-47F7-AEF8-DCCF3DDF016C}" destId="{BB92D03C-F4CA-48A8-896A-079AF5C665F2}" srcOrd="1" destOrd="0" parTransId="{0B5FF81B-9369-42A0-A1E9-E791F117FDF5}" sibTransId="{47ADE9E3-77C0-4B0F-9615-713B775E29B4}"/>
    <dgm:cxn modelId="{E0036266-5EB4-413A-95B2-F6CCBE4613A6}" type="presOf" srcId="{5C4702B5-D213-4500-9291-233B84F1B855}" destId="{F76846BB-A0D2-465D-8F33-BC5297D49766}" srcOrd="0" destOrd="0" presId="urn:microsoft.com/office/officeart/2005/8/layout/vList5"/>
    <dgm:cxn modelId="{AA64C151-9628-4B0B-AF54-33759C5ECD1F}" srcId="{83B9DE1F-B68E-4179-93B3-17794C609C34}" destId="{3B032C0A-35C2-4DCE-BCC8-0940665ADF48}" srcOrd="1" destOrd="0" parTransId="{FE42776F-C1FA-46AC-A331-84D0197E820F}" sibTransId="{A87E68F4-EC50-4E5E-BD3F-17672BE25F60}"/>
    <dgm:cxn modelId="{590F7455-1090-4C53-A84A-CB095197ED02}" type="presOf" srcId="{08F6D9D1-013D-4585-AA32-47627F41A1B4}" destId="{F76846BB-A0D2-465D-8F33-BC5297D49766}" srcOrd="0" destOrd="1" presId="urn:microsoft.com/office/officeart/2005/8/layout/vList5"/>
    <dgm:cxn modelId="{F93DF693-DDD0-4D46-A314-B4978CE3DB72}" srcId="{3B032C0A-35C2-4DCE-BCC8-0940665ADF48}" destId="{5C4702B5-D213-4500-9291-233B84F1B855}" srcOrd="0" destOrd="0" parTransId="{2DEABD9B-8AA4-424F-A3BD-40DC99D3ACAE}" sibTransId="{29E033F7-3DA5-4B49-8AAC-575A342066B8}"/>
    <dgm:cxn modelId="{68C28A9C-91E7-48D1-A095-698F79B04CF8}" srcId="{3B032C0A-35C2-4DCE-BCC8-0940665ADF48}" destId="{08F6D9D1-013D-4585-AA32-47627F41A1B4}" srcOrd="1" destOrd="0" parTransId="{4C4678BB-09C0-41FD-823E-924B0AC00F92}" sibTransId="{6DB6A809-FED2-4C21-AF92-D01536143EE7}"/>
    <dgm:cxn modelId="{EA8082C2-C7D5-4C8A-B15D-407B51B7DC42}" srcId="{83B9DE1F-B68E-4179-93B3-17794C609C34}" destId="{97FB1B13-EF4A-47F7-AEF8-DCCF3DDF016C}" srcOrd="0" destOrd="0" parTransId="{512DBE13-DEA1-463B-BBE2-E659C95186FD}" sibTransId="{562AF0E1-BD83-428B-8471-15802DDD6B3F}"/>
    <dgm:cxn modelId="{BA3F4CF4-D618-49C3-8EAC-27F834FC1222}" type="presOf" srcId="{97FB1B13-EF4A-47F7-AEF8-DCCF3DDF016C}" destId="{6A160CE6-7011-482B-B254-A8D1EFB87DF4}" srcOrd="0" destOrd="0" presId="urn:microsoft.com/office/officeart/2005/8/layout/vList5"/>
    <dgm:cxn modelId="{580E1CF7-7056-4ADF-AC37-672D38D02BCB}" type="presOf" srcId="{BF560450-4A2B-443A-9E4E-F6D6C822173E}" destId="{DD81588B-E3C3-4512-B00F-92FF6B7E27AC}" srcOrd="0" destOrd="0" presId="urn:microsoft.com/office/officeart/2005/8/layout/vList5"/>
    <dgm:cxn modelId="{DDA44CCF-A33E-4635-805A-972A1FFA3DC8}" type="presParOf" srcId="{83887C9B-D9EE-46CE-A6A2-F43968060EA9}" destId="{BC7D498C-07EB-4175-91F5-E258C2BB7711}" srcOrd="0" destOrd="0" presId="urn:microsoft.com/office/officeart/2005/8/layout/vList5"/>
    <dgm:cxn modelId="{92130867-2B1F-4C6B-AF54-3EE559BCD242}" type="presParOf" srcId="{BC7D498C-07EB-4175-91F5-E258C2BB7711}" destId="{6A160CE6-7011-482B-B254-A8D1EFB87DF4}" srcOrd="0" destOrd="0" presId="urn:microsoft.com/office/officeart/2005/8/layout/vList5"/>
    <dgm:cxn modelId="{3E70E4A7-BEE1-4805-8EB8-771C08B8FC0C}" type="presParOf" srcId="{BC7D498C-07EB-4175-91F5-E258C2BB7711}" destId="{DD81588B-E3C3-4512-B00F-92FF6B7E27AC}" srcOrd="1" destOrd="0" presId="urn:microsoft.com/office/officeart/2005/8/layout/vList5"/>
    <dgm:cxn modelId="{A8464210-3E5D-49FC-B869-A29C4A209D4A}" type="presParOf" srcId="{83887C9B-D9EE-46CE-A6A2-F43968060EA9}" destId="{FDC32C97-C7BF-422C-9DEF-B1615434B029}" srcOrd="1" destOrd="0" presId="urn:microsoft.com/office/officeart/2005/8/layout/vList5"/>
    <dgm:cxn modelId="{6BEC6A52-3AEE-4C8F-86A5-8FAD3C73E707}" type="presParOf" srcId="{83887C9B-D9EE-46CE-A6A2-F43968060EA9}" destId="{8860C602-8083-492F-96CB-1C4CE401DA47}" srcOrd="2" destOrd="0" presId="urn:microsoft.com/office/officeart/2005/8/layout/vList5"/>
    <dgm:cxn modelId="{40AE54C6-A4A0-4B32-BFB1-A44C78B34AEE}" type="presParOf" srcId="{8860C602-8083-492F-96CB-1C4CE401DA47}" destId="{0921248C-9CBB-4F05-8B2E-8E9AB9179ECE}" srcOrd="0" destOrd="0" presId="urn:microsoft.com/office/officeart/2005/8/layout/vList5"/>
    <dgm:cxn modelId="{9F6BB0DD-FA29-4872-9D06-9780CFF0EE11}" type="presParOf" srcId="{8860C602-8083-492F-96CB-1C4CE401DA47}" destId="{F76846BB-A0D2-465D-8F33-BC5297D4976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1588B-E3C3-4512-B00F-92FF6B7E27AC}">
      <dsp:nvSpPr>
        <dsp:cNvPr id="0" name=""/>
        <dsp:cNvSpPr/>
      </dsp:nvSpPr>
      <dsp:spPr>
        <a:xfrm rot="5400000">
          <a:off x="4120283" y="-1885846"/>
          <a:ext cx="1698041" cy="580771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s-ES" sz="2400" kern="1200" dirty="0"/>
            <a:t>Nº de Parámetros fijo.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s-ES" sz="2400" kern="1200" dirty="0"/>
            <a:t>Simples, pero hace suposiciones fuertes sobre la naturaleza de los datos.</a:t>
          </a:r>
        </a:p>
      </dsp:txBody>
      <dsp:txXfrm rot="-5400000">
        <a:off x="2065446" y="251883"/>
        <a:ext cx="5724824" cy="1532257"/>
      </dsp:txXfrm>
    </dsp:sp>
    <dsp:sp modelId="{6A160CE6-7011-482B-B254-A8D1EFB87DF4}">
      <dsp:nvSpPr>
        <dsp:cNvPr id="0" name=""/>
        <dsp:cNvSpPr/>
      </dsp:nvSpPr>
      <dsp:spPr>
        <a:xfrm>
          <a:off x="1000" y="0"/>
          <a:ext cx="2076982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Paramétricos</a:t>
          </a:r>
        </a:p>
      </dsp:txBody>
      <dsp:txXfrm>
        <a:off x="102390" y="101390"/>
        <a:ext cx="1874202" cy="1919772"/>
      </dsp:txXfrm>
    </dsp:sp>
    <dsp:sp modelId="{F76846BB-A0D2-465D-8F33-BC5297D49766}">
      <dsp:nvSpPr>
        <dsp:cNvPr id="0" name=""/>
        <dsp:cNvSpPr/>
      </dsp:nvSpPr>
      <dsp:spPr>
        <a:xfrm rot="5400000">
          <a:off x="4133820" y="373092"/>
          <a:ext cx="1698041" cy="580771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s-ES" sz="2400" kern="1200" dirty="0"/>
            <a:t>Nº de Parámetros creciente con el Nº de datos de entrenamiento.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ts val="1200"/>
            </a:spcAft>
            <a:buChar char="•"/>
          </a:pPr>
          <a:r>
            <a:rPr lang="es-ES" sz="2400" kern="1200" dirty="0"/>
            <a:t>Flexibles, pero la complejidad crece mientras más datos se tengan.</a:t>
          </a:r>
        </a:p>
      </dsp:txBody>
      <dsp:txXfrm rot="-5400000">
        <a:off x="2078983" y="2510821"/>
        <a:ext cx="5724824" cy="1532257"/>
      </dsp:txXfrm>
    </dsp:sp>
    <dsp:sp modelId="{0921248C-9CBB-4F05-8B2E-8E9AB9179ECE}">
      <dsp:nvSpPr>
        <dsp:cNvPr id="0" name=""/>
        <dsp:cNvSpPr/>
      </dsp:nvSpPr>
      <dsp:spPr>
        <a:xfrm>
          <a:off x="1000" y="2228732"/>
          <a:ext cx="2076982" cy="21225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No-Paramétricos</a:t>
          </a:r>
        </a:p>
      </dsp:txBody>
      <dsp:txXfrm>
        <a:off x="102390" y="2330122"/>
        <a:ext cx="1874202" cy="1919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9D1C4F-E558-4DC0-A7D5-809D48F6BD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CBBA92-318C-458A-8500-67570DAD45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9EB03-E0BB-4C76-95EC-0FFF4E98FEF4}" type="datetimeFigureOut">
              <a:rPr lang="es-MX" smtClean="0"/>
              <a:t>15/04/2023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C33C76E-AB47-4105-A1EA-393B53E7EE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EEC0D1-56C9-473A-9BB2-DB23EAC0A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68FE4-5CBB-4E85-8F79-9B5BCCC00A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2696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82d4f3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d82d4f39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4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82d4f39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1d82d4f39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044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fi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fi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jfif"/><Relationship Id="rId5" Type="http://schemas.openxmlformats.org/officeDocument/2006/relationships/image" Target="../media/image12.jfif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jfif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fif"/><Relationship Id="rId4" Type="http://schemas.openxmlformats.org/officeDocument/2006/relationships/image" Target="../media/image2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6.jpe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Master" Target="../slideMasters/slideMaster8.xml"/><Relationship Id="rId1" Type="http://schemas.openxmlformats.org/officeDocument/2006/relationships/themeOverride" Target="../theme/themeOverr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Gene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07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PYTHON PARA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CIENCIA DE DATOS Y ML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091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ANÁLISIS Y LIMPIEZA DE DATOS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25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4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VISUALIZACIÓN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CON PYTHON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1681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5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ALGORITMOS CON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ENTRENAMIENTO SUPERVISADO</a:t>
            </a:r>
          </a:p>
        </p:txBody>
      </p:sp>
    </p:spTree>
    <p:extLst>
      <p:ext uri="{BB962C8B-B14F-4D97-AF65-F5344CB8AC3E}">
        <p14:creationId xmlns:p14="http://schemas.microsoft.com/office/powerpoint/2010/main" val="27339739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6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606473"/>
            <a:ext cx="1912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ALGORITMOS CON ENTRENAMIENTO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NO SUPERVISADO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854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606473"/>
            <a:ext cx="19128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LAS REDES NEURONALES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4251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8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MODELAMIENTO DE REDES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NEURONALES CON PYTHON 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964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IX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DE DATOS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 ESTRUCTURADOS </a:t>
            </a:r>
            <a:endParaRPr kumimoji="0" lang="es-MX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321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0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EN LA INGENIERÍA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ELÉCTRICA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9058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80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.23.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4988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General CURSO IV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F3EA142-010A-452C-BAEA-44B2DD2B2F6D}"/>
              </a:ext>
            </a:extLst>
          </p:cNvPr>
          <p:cNvSpPr txBox="1"/>
          <p:nvPr userDrawn="1"/>
        </p:nvSpPr>
        <p:spPr>
          <a:xfrm>
            <a:off x="470104" y="5532219"/>
            <a:ext cx="19415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7EC480FA-6C79-4598-8236-E4655F13F4CC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2063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5FA902F-0B65-4523-8D80-88FB18095C78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4BF1AE9-9A51-4BAD-A3AC-60F146B8F933}"/>
              </a:ext>
            </a:extLst>
          </p:cNvPr>
          <p:cNvSpPr txBox="1"/>
          <p:nvPr userDrawn="1"/>
        </p:nvSpPr>
        <p:spPr>
          <a:xfrm>
            <a:off x="470104" y="283355"/>
            <a:ext cx="114617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CAPÍTULOS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8751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75FA902F-0B65-4523-8D80-88FB18095C78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F4BF1AE9-9A51-4BAD-A3AC-60F146B8F933}"/>
              </a:ext>
            </a:extLst>
          </p:cNvPr>
          <p:cNvSpPr txBox="1"/>
          <p:nvPr userDrawn="1"/>
        </p:nvSpPr>
        <p:spPr>
          <a:xfrm>
            <a:off x="470104" y="283355"/>
            <a:ext cx="114617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FUNDAMENTOS TÉCNICOS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109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2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34086451-D953-48F8-A7EC-C757E9B28B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</a:t>
            </a:r>
          </a:p>
        </p:txBody>
      </p:sp>
      <p:sp>
        <p:nvSpPr>
          <p:cNvPr id="9" name="CuadroTexto 1">
            <a:extLst>
              <a:ext uri="{FF2B5EF4-FFF2-40B4-BE49-F238E27FC236}">
                <a16:creationId xmlns:a16="http://schemas.microsoft.com/office/drawing/2014/main" id="{43947879-BCC0-4D7F-9346-9804F29D9B73}"/>
              </a:ext>
            </a:extLst>
          </p:cNvPr>
          <p:cNvSpPr txBox="1"/>
          <p:nvPr userDrawn="1"/>
        </p:nvSpPr>
        <p:spPr>
          <a:xfrm>
            <a:off x="313086" y="246409"/>
            <a:ext cx="117218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INFORMACIÓN REQUERIDA</a:t>
            </a:r>
            <a:endParaRPr kumimoji="0" lang="es-PE" sz="3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540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3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III</a:t>
            </a: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50A1AFB4-C0DC-4AFA-A795-93A794C81C2A}"/>
              </a:ext>
            </a:extLst>
          </p:cNvPr>
          <p:cNvSpPr txBox="1"/>
          <p:nvPr userDrawn="1"/>
        </p:nvSpPr>
        <p:spPr>
          <a:xfrm>
            <a:off x="470103" y="179470"/>
            <a:ext cx="116480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3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METODOLOGÍA Y CRITERIOS</a:t>
            </a:r>
          </a:p>
        </p:txBody>
      </p:sp>
    </p:spTree>
    <p:extLst>
      <p:ext uri="{BB962C8B-B14F-4D97-AF65-F5344CB8AC3E}">
        <p14:creationId xmlns:p14="http://schemas.microsoft.com/office/powerpoint/2010/main" val="1680651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4"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NORMATIVAS Y ESTÁNDARES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INTERNACIONALES</a:t>
            </a:r>
          </a:p>
        </p:txBody>
      </p:sp>
    </p:spTree>
    <p:extLst>
      <p:ext uri="{BB962C8B-B14F-4D97-AF65-F5344CB8AC3E}">
        <p14:creationId xmlns:p14="http://schemas.microsoft.com/office/powerpoint/2010/main" val="578015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5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TRANSITORIA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116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PEQUEÑA SEÑAL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8046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7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18851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ESTUDIO DE ESTABILIDAD DE FRECUENCIA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1773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8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14109"/>
            <a:ext cx="2236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EJEMPLOS ILUSTRATIVOS 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ACADÉMICOS</a:t>
            </a:r>
          </a:p>
        </p:txBody>
      </p:sp>
    </p:spTree>
    <p:extLst>
      <p:ext uri="{BB962C8B-B14F-4D97-AF65-F5344CB8AC3E}">
        <p14:creationId xmlns:p14="http://schemas.microsoft.com/office/powerpoint/2010/main" val="420206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FB16889-51C1-4DD8-ADD5-0F3F0797E4FA}"/>
              </a:ext>
            </a:extLst>
          </p:cNvPr>
          <p:cNvSpPr txBox="1"/>
          <p:nvPr userDrawn="1"/>
        </p:nvSpPr>
        <p:spPr>
          <a:xfrm>
            <a:off x="1112400" y="2491200"/>
            <a:ext cx="334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Luis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Chamorro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A8900F-87F6-469A-9283-7386FE225A3E}"/>
              </a:ext>
            </a:extLst>
          </p:cNvPr>
          <p:cNvSpPr txBox="1"/>
          <p:nvPr userDrawn="1"/>
        </p:nvSpPr>
        <p:spPr>
          <a:xfrm>
            <a:off x="1197694" y="4222083"/>
            <a:ext cx="2840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 Dinámicos en Sistemas de Potencia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F3F507-5A13-4C3B-AFD2-FAD15EAB088C}"/>
              </a:ext>
            </a:extLst>
          </p:cNvPr>
          <p:cNvSpPr txBox="1"/>
          <p:nvPr userDrawn="1"/>
        </p:nvSpPr>
        <p:spPr>
          <a:xfrm>
            <a:off x="945719" y="5614412"/>
            <a:ext cx="3344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Perú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DA57CDC-52A8-4E54-8A4C-4BD9BEF5C1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61"/>
          <a:stretch/>
        </p:blipFill>
        <p:spPr>
          <a:xfrm>
            <a:off x="1727200" y="623765"/>
            <a:ext cx="1773381" cy="1773583"/>
          </a:xfrm>
          <a:prstGeom prst="roundRect">
            <a:avLst>
              <a:gd name="adj" fmla="val 4187"/>
            </a:avLst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31CE736-2D69-4BB7-9B35-62CBC6B3B8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341" y="5017523"/>
            <a:ext cx="1336956" cy="133695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E1F3355-C1B6-4EEF-9BDA-44F56528B9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708407" y="2489924"/>
            <a:ext cx="2956455" cy="75388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4EA39AE-BD20-41E1-962E-3AAD70D729A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07" y="5017523"/>
            <a:ext cx="1336956" cy="133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9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 REALES CON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DIGSILENT POWERFACTORY</a:t>
            </a:r>
          </a:p>
        </p:txBody>
      </p:sp>
    </p:spTree>
    <p:extLst>
      <p:ext uri="{BB962C8B-B14F-4D97-AF65-F5344CB8AC3E}">
        <p14:creationId xmlns:p14="http://schemas.microsoft.com/office/powerpoint/2010/main" val="38928910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76002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15294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8923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51055"/>
            <a:ext cx="20883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21908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14109"/>
            <a:ext cx="2402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XIII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9468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32219"/>
            <a:ext cx="2236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XIV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737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L CURSO 6 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C927A9-F6C5-4244-B66F-76BB8F7A397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83550964"/>
              </p:ext>
            </p:extLst>
          </p:nvPr>
        </p:nvGraphicFramePr>
        <p:xfrm>
          <a:off x="808991" y="1619981"/>
          <a:ext cx="10091677" cy="380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815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9053862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1.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Nociones de inteligencia artificial y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2</a:t>
                      </a:r>
                      <a:r>
                        <a:rPr lang="es-E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Funcionalidades en el campo laboral y aplicativo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3.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Vinculación a la generación de valor en el ámbito profesional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4</a:t>
                      </a: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Costo y beneficio del ML en la práctica profesional</a:t>
                      </a: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6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2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2039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urso 6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6560BE5-5FE7-42A5-9CCE-EE79F73ED9A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1130232"/>
              </p:ext>
            </p:extLst>
          </p:nvPr>
        </p:nvGraphicFramePr>
        <p:xfrm>
          <a:off x="827464" y="1651360"/>
          <a:ext cx="10091677" cy="390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7815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9053862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5.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Definición de inteligencia computacional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6.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Consideraciones éticas en proyectos de ciencia de datos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419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7.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Tipos de algoritmos</a:t>
                      </a:r>
                    </a:p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3EF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</a:rPr>
                        <a:t>8.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Montserrat" panose="00000500000000000000" pitchFamily="50" charset="0"/>
                          <a:ea typeface="+mn-ea"/>
                          <a:cs typeface="+mn-cs"/>
                        </a:rPr>
                        <a:t>Ejemplos diversos de aplicaciones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365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B3EF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s-E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Montserrat" panose="00000500000000000000" pitchFamily="50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32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8429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F849C84B-626D-4B4E-949E-D9961E8230F9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¿Por qué automatizar?</a:t>
            </a:r>
          </a:p>
        </p:txBody>
      </p:sp>
      <p:sp>
        <p:nvSpPr>
          <p:cNvPr id="8" name="CuadroTexto 8">
            <a:extLst>
              <a:ext uri="{FF2B5EF4-FFF2-40B4-BE49-F238E27FC236}">
                <a16:creationId xmlns:a16="http://schemas.microsoft.com/office/drawing/2014/main" id="{CFCA9599-1042-46B1-B62C-5109949B72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0104" y="5850037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altLang="es-PE" sz="6600" b="1" dirty="0">
                <a:solidFill>
                  <a:schemeClr val="bg1"/>
                </a:solidFill>
                <a:latin typeface="Montserrat" panose="00000500000000000000" pitchFamily="50" charset="0"/>
              </a:rPr>
              <a:t>1</a:t>
            </a:r>
            <a:endParaRPr kumimoji="0" lang="es-ES" altLang="es-PE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33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8B8F9CAA-EDF0-4D59-9E5F-9B87373B04F6}"/>
              </a:ext>
            </a:extLst>
          </p:cNvPr>
          <p:cNvSpPr txBox="1"/>
          <p:nvPr userDrawn="1"/>
        </p:nvSpPr>
        <p:spPr>
          <a:xfrm>
            <a:off x="338594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¿Qué es el aprendizaje automático?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96915461-9B4F-4447-9A3B-6BE9CF047A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8328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FD51BE4-091C-4DB3-B47E-5E9571F0D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5" t="7764" r="3327"/>
          <a:stretch/>
        </p:blipFill>
        <p:spPr>
          <a:xfrm>
            <a:off x="1735570" y="607180"/>
            <a:ext cx="1765012" cy="17942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15F5E9C-5C4B-4C1E-977F-4B2C1F2749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28" y="1957014"/>
            <a:ext cx="2978500" cy="16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HP2000\Downloads\Telegram Desktop\BRIPCO Branding\BRIPCO COLOR SMALL.png">
            <a:extLst>
              <a:ext uri="{FF2B5EF4-FFF2-40B4-BE49-F238E27FC236}">
                <a16:creationId xmlns:a16="http://schemas.microsoft.com/office/drawing/2014/main" id="{1405FABF-D1B2-4B0E-88C0-DD55DBF554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11" y="5270623"/>
            <a:ext cx="1273267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DC403B28-A83E-4905-B686-62DAE93BC5B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38" y="5270623"/>
            <a:ext cx="1005840" cy="1005840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89EAA7BD-BFF2-4596-B49B-0805C23AFC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938" y="5270623"/>
            <a:ext cx="1005840" cy="1005840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378B9317-3ED3-4B3F-8831-BFEE559179C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1" y="5270623"/>
            <a:ext cx="1005840" cy="100584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930B71-9313-456F-AA0A-40B8D013EB5E}"/>
              </a:ext>
            </a:extLst>
          </p:cNvPr>
          <p:cNvSpPr txBox="1"/>
          <p:nvPr userDrawn="1"/>
        </p:nvSpPr>
        <p:spPr>
          <a:xfrm>
            <a:off x="1112400" y="2491200"/>
            <a:ext cx="33447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Luis J.  Rodríguez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8DD1C-9C22-4BEC-AB63-C7993064F837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eléctricos, Diseño e Ingeniería</a:t>
            </a:r>
          </a:p>
          <a:p>
            <a:endParaRPr lang="es-MX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8989BE-49A9-480D-810C-AEB13E073586}"/>
              </a:ext>
            </a:extLst>
          </p:cNvPr>
          <p:cNvSpPr txBox="1"/>
          <p:nvPr userDrawn="1"/>
        </p:nvSpPr>
        <p:spPr>
          <a:xfrm>
            <a:off x="945719" y="5614412"/>
            <a:ext cx="3344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Maracaibo,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Venezuela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81901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D330A022-4410-47A8-8279-F12E4015E293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Aplicaciones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69585000-80E4-4DA4-8AB8-E9395F3393B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21153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62F608B0-D7C5-445A-8E27-61BFF4C40A49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Disciplinas afines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1CCA76D1-BA5A-475B-91C1-73128FA7F6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588908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B2B185EF-6D66-4D52-88DF-0BF0BDA55C17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Tipos de aprendizaje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ED58B41-DDAE-4027-93F5-109C578472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88612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C3C62ABE-C442-4E04-8387-F5C00CD49206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Aprendizaje supervisado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00A0A11E-DD03-4A3D-82B5-86E11AEE20D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11480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7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DC26E42A-FDFF-48D7-A7CC-54904CB8F488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Aprendizaje no supervisado</a:t>
            </a:r>
          </a:p>
        </p:txBody>
      </p:sp>
      <p:sp>
        <p:nvSpPr>
          <p:cNvPr id="6" name="CuadroTexto 8">
            <a:extLst>
              <a:ext uri="{FF2B5EF4-FFF2-40B4-BE49-F238E27FC236}">
                <a16:creationId xmlns:a16="http://schemas.microsoft.com/office/drawing/2014/main" id="{EB3EA8CF-05BD-4055-9F70-8A97F3E6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101188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821DDB3D-6FB5-494F-AB9E-D9F4F9CC69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Aprendizaje reforzado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71050FFE-F8FD-4587-9F6D-76F1FA8912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847114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ítul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DA5335D1-4DD6-454E-9538-0084300F72B2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Modelos paramétricos y no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paramétricos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D7871538-D9FB-4522-91E8-C965CA2B09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11315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¿Cuál es el mejor modelo?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5232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Conceptos básicos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493030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Contenido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7147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B930B71-9313-456F-AA0A-40B8D013EB5E}"/>
              </a:ext>
            </a:extLst>
          </p:cNvPr>
          <p:cNvSpPr txBox="1"/>
          <p:nvPr userDrawn="1"/>
        </p:nvSpPr>
        <p:spPr>
          <a:xfrm>
            <a:off x="1112401" y="2491200"/>
            <a:ext cx="307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Raúl Levano</a:t>
            </a:r>
          </a:p>
          <a:p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8DD1C-9C22-4BEC-AB63-C7993064F837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Estudios eléctricos, Diseño e Ingeniería</a:t>
            </a:r>
          </a:p>
          <a:p>
            <a:endParaRPr lang="es-MX" sz="16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8989BE-49A9-480D-810C-AEB13E073586}"/>
              </a:ext>
            </a:extLst>
          </p:cNvPr>
          <p:cNvSpPr txBox="1"/>
          <p:nvPr userDrawn="1"/>
        </p:nvSpPr>
        <p:spPr>
          <a:xfrm>
            <a:off x="945719" y="5614412"/>
            <a:ext cx="334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Perú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4702E2-DDA2-446C-A84F-F7A62A6E6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2962" y="642114"/>
            <a:ext cx="1770089" cy="1772611"/>
          </a:xfrm>
          <a:prstGeom prst="rect">
            <a:avLst/>
          </a:prstGeom>
        </p:spPr>
      </p:pic>
      <p:pic>
        <p:nvPicPr>
          <p:cNvPr id="13" name="Picture 4" descr="Universidad Nacional de Ingeniería (Perú) - Wikipedia, la enciclopedia libre">
            <a:extLst>
              <a:ext uri="{FF2B5EF4-FFF2-40B4-BE49-F238E27FC236}">
                <a16:creationId xmlns:a16="http://schemas.microsoft.com/office/drawing/2014/main" id="{6B59FC23-A49E-491F-9F7E-F8ECDDE6E0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36" y="2239470"/>
            <a:ext cx="1194164" cy="15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nvocatorias, Becas y Oportunidades">
            <a:extLst>
              <a:ext uri="{FF2B5EF4-FFF2-40B4-BE49-F238E27FC236}">
                <a16:creationId xmlns:a16="http://schemas.microsoft.com/office/drawing/2014/main" id="{DAED9FB9-3065-4A4A-A4F8-F97294F8BCD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27" b="26564"/>
          <a:stretch/>
        </p:blipFill>
        <p:spPr bwMode="auto">
          <a:xfrm>
            <a:off x="8053805" y="2491200"/>
            <a:ext cx="2232717" cy="9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atech Business ,Technology &amp; Energy | LinkedIn">
            <a:extLst>
              <a:ext uri="{FF2B5EF4-FFF2-40B4-BE49-F238E27FC236}">
                <a16:creationId xmlns:a16="http://schemas.microsoft.com/office/drawing/2014/main" id="{CCC89A4B-5DEF-4680-94E8-911BC789B9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6" b="33036"/>
          <a:stretch/>
        </p:blipFill>
        <p:spPr bwMode="auto">
          <a:xfrm>
            <a:off x="5845518" y="5551303"/>
            <a:ext cx="1905000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Texto&#10;&#10;Descripción generada automáticamente con confianza media">
            <a:extLst>
              <a:ext uri="{FF2B5EF4-FFF2-40B4-BE49-F238E27FC236}">
                <a16:creationId xmlns:a16="http://schemas.microsoft.com/office/drawing/2014/main" id="{BEE9A25D-4087-4835-990E-228681E076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95" y="5252767"/>
            <a:ext cx="1338516" cy="133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4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Representación vectorial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de Datos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4753167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Sistemas lineales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35196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Combinación lineal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84604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Descomposición lineal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223961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Vectores y valores propios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68871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Covarianza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977405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Matriz de Covarianza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2989425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Correlación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9845491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Matriz de Correlación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986220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Propiedades de Correlación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92134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uctor Adr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1B2588-EAF7-41DF-949B-75E4C7C6B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6" r="5364"/>
          <a:stretch/>
        </p:blipFill>
        <p:spPr>
          <a:xfrm>
            <a:off x="1703671" y="617420"/>
            <a:ext cx="1790300" cy="1788896"/>
          </a:xfrm>
          <a:prstGeom prst="rect">
            <a:avLst/>
          </a:prstGeom>
        </p:spPr>
      </p:pic>
      <p:pic>
        <p:nvPicPr>
          <p:cNvPr id="1026" name="Picture 2" descr="Facultad de Ingeniería y Ciencias - Universidad de La Frontera">
            <a:extLst>
              <a:ext uri="{FF2B5EF4-FFF2-40B4-BE49-F238E27FC236}">
                <a16:creationId xmlns:a16="http://schemas.microsoft.com/office/drawing/2014/main" id="{710ECC03-E915-42EA-B0E5-58EEA77013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65" y="2189547"/>
            <a:ext cx="1477678" cy="147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Logo - símbolo, significado logotipo, historia, PNG">
            <a:extLst>
              <a:ext uri="{FF2B5EF4-FFF2-40B4-BE49-F238E27FC236}">
                <a16:creationId xmlns:a16="http://schemas.microsoft.com/office/drawing/2014/main" id="{1FBEE390-A312-4394-97F9-D35D564474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78" y="5624869"/>
            <a:ext cx="1777465" cy="51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3918B84C-79F9-481B-A17A-78F4999ABA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92" y="5270623"/>
            <a:ext cx="1005840" cy="10058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391E697-AA0A-4134-BE1D-2DBF1049EB72}"/>
              </a:ext>
            </a:extLst>
          </p:cNvPr>
          <p:cNvSpPr txBox="1"/>
          <p:nvPr userDrawn="1"/>
        </p:nvSpPr>
        <p:spPr>
          <a:xfrm>
            <a:off x="1112401" y="2491200"/>
            <a:ext cx="307786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PE" sz="3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Adrián Alarcón</a:t>
            </a:r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C41661-E133-4FE5-BAB0-6C6067F45C81}"/>
              </a:ext>
            </a:extLst>
          </p:cNvPr>
          <p:cNvSpPr txBox="1"/>
          <p:nvPr userDrawn="1"/>
        </p:nvSpPr>
        <p:spPr>
          <a:xfrm>
            <a:off x="1197694" y="4222083"/>
            <a:ext cx="2840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es-MX" sz="1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Especialista en Machine Learnig y Ciencia de Datos</a:t>
            </a:r>
          </a:p>
          <a:p>
            <a:endParaRPr lang="es-MX" sz="16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FC881CB-1BC9-4113-973D-B734BB4C2041}"/>
              </a:ext>
            </a:extLst>
          </p:cNvPr>
          <p:cNvSpPr txBox="1"/>
          <p:nvPr userDrawn="1"/>
        </p:nvSpPr>
        <p:spPr>
          <a:xfrm>
            <a:off x="945719" y="5614412"/>
            <a:ext cx="3344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/>
                <a:sym typeface="Arial"/>
              </a:rPr>
              <a:t>España</a:t>
            </a:r>
            <a:endParaRPr kumimoji="0" lang="es-PE" alt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/>
              <a:sym typeface="Arial"/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17088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Aplicación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726999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Modelos paramétricos vs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No-paramétricos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09097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¿Cómo generar un buen modelo?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258936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¿Cómo evaluar el rendimiento?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1391702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ortada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2268BE3-28E9-48FF-A821-7CF09837E825}"/>
              </a:ext>
            </a:extLst>
          </p:cNvPr>
          <p:cNvSpPr txBox="1"/>
          <p:nvPr userDrawn="1"/>
        </p:nvSpPr>
        <p:spPr>
          <a:xfrm>
            <a:off x="471600" y="284400"/>
            <a:ext cx="11461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Proyectos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C635B20A-B02D-40CE-B4BB-372BD86D4B8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9813" y="5372100"/>
            <a:ext cx="13312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altLang="es-PE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2695622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8">
            <a:extLst>
              <a:ext uri="{FF2B5EF4-FFF2-40B4-BE49-F238E27FC236}">
                <a16:creationId xmlns:a16="http://schemas.microsoft.com/office/drawing/2014/main" id="{F4877DD0-046F-4E81-85B5-4C916B4AFA4A}"/>
              </a:ext>
            </a:extLst>
          </p:cNvPr>
          <p:cNvSpPr txBox="1"/>
          <p:nvPr userDrawn="1"/>
        </p:nvSpPr>
        <p:spPr>
          <a:xfrm>
            <a:off x="470104" y="6048563"/>
            <a:ext cx="455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5" name="CuadroTexto 1">
            <a:extLst>
              <a:ext uri="{FF2B5EF4-FFF2-40B4-BE49-F238E27FC236}">
                <a16:creationId xmlns:a16="http://schemas.microsoft.com/office/drawing/2014/main" id="{5FBC487F-C04F-4D81-9BBB-0AFC43700846}"/>
              </a:ext>
            </a:extLst>
          </p:cNvPr>
          <p:cNvSpPr txBox="1"/>
          <p:nvPr userDrawn="1"/>
        </p:nvSpPr>
        <p:spPr>
          <a:xfrm>
            <a:off x="471600" y="302400"/>
            <a:ext cx="936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¿Por qué automatizar?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9E6A23-32CC-4884-A64A-6C95BD1BF4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B889D50-2395-4F96-8E55-21143560A4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7E4F41C-7225-4215-BFCE-DDEB8C4A16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</a:t>
            </a:r>
          </a:p>
        </p:txBody>
      </p:sp>
    </p:spTree>
    <p:extLst>
      <p:ext uri="{BB962C8B-B14F-4D97-AF65-F5344CB8AC3E}">
        <p14:creationId xmlns:p14="http://schemas.microsoft.com/office/powerpoint/2010/main" val="35196025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1">
            <a:extLst>
              <a:ext uri="{FF2B5EF4-FFF2-40B4-BE49-F238E27FC236}">
                <a16:creationId xmlns:a16="http://schemas.microsoft.com/office/drawing/2014/main" id="{59B8820C-E280-49D4-B8DA-0D855FC9C417}"/>
              </a:ext>
            </a:extLst>
          </p:cNvPr>
          <p:cNvSpPr txBox="1"/>
          <p:nvPr userDrawn="1"/>
        </p:nvSpPr>
        <p:spPr>
          <a:xfrm>
            <a:off x="471600" y="302400"/>
            <a:ext cx="936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¿Qué es el aprendizaje automático?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746E6105-0550-4197-8B14-2A487DFF16B4}"/>
              </a:ext>
            </a:extLst>
          </p:cNvPr>
          <p:cNvSpPr txBox="1"/>
          <p:nvPr userDrawn="1"/>
        </p:nvSpPr>
        <p:spPr>
          <a:xfrm>
            <a:off x="470104" y="6048563"/>
            <a:ext cx="59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6C27FD74-83F6-4103-B53E-F7B701B902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AA947A2-CA5E-4D7E-92EB-5D620AD214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19148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08A88350-C8B8-41A2-A16D-6F986868C1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11548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9341983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C084E50-7259-4EE5-B23B-E71108134136}"/>
              </a:ext>
            </a:extLst>
          </p:cNvPr>
          <p:cNvSpPr txBox="1"/>
          <p:nvPr userDrawn="1"/>
        </p:nvSpPr>
        <p:spPr>
          <a:xfrm>
            <a:off x="470104" y="269224"/>
            <a:ext cx="93614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Aplicaciones</a:t>
            </a:r>
          </a:p>
        </p:txBody>
      </p:sp>
      <p:sp>
        <p:nvSpPr>
          <p:cNvPr id="4" name="CuadroTexto 8">
            <a:extLst>
              <a:ext uri="{FF2B5EF4-FFF2-40B4-BE49-F238E27FC236}">
                <a16:creationId xmlns:a16="http://schemas.microsoft.com/office/drawing/2014/main" id="{4BC51330-D376-46D3-86CE-95A512FAAC1B}"/>
              </a:ext>
            </a:extLst>
          </p:cNvPr>
          <p:cNvSpPr txBox="1"/>
          <p:nvPr userDrawn="1"/>
        </p:nvSpPr>
        <p:spPr>
          <a:xfrm>
            <a:off x="470104" y="6048563"/>
            <a:ext cx="595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7B9D732-4248-41FC-9F81-5780794408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0FB2530B-C354-4677-A265-7D9701BCC7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23516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F657EB4D-0441-4667-8BCA-5944A220DB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15916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40535698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7EE9401C-E7E2-46F8-ACD2-B95DFEC4CC50}"/>
              </a:ext>
            </a:extLst>
          </p:cNvPr>
          <p:cNvSpPr txBox="1"/>
          <p:nvPr userDrawn="1"/>
        </p:nvSpPr>
        <p:spPr>
          <a:xfrm>
            <a:off x="470104" y="6048563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222ACC4-7D48-441F-B361-E958AE485116}"/>
              </a:ext>
            </a:extLst>
          </p:cNvPr>
          <p:cNvSpPr txBox="1"/>
          <p:nvPr userDrawn="1"/>
        </p:nvSpPr>
        <p:spPr>
          <a:xfrm>
            <a:off x="470104" y="327622"/>
            <a:ext cx="98321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Disciplinas afines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F87ABB26-E3E9-45F2-BD20-32C323CF59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0DFCF937-D45F-4E25-B8DC-B71AD05C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61587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8" name="Marcador de texto 14">
            <a:extLst>
              <a:ext uri="{FF2B5EF4-FFF2-40B4-BE49-F238E27FC236}">
                <a16:creationId xmlns:a16="http://schemas.microsoft.com/office/drawing/2014/main" id="{56CAE2E9-24F1-448A-A443-546BECB0E8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53987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905930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>
                <a:solidFill>
                  <a:srgbClr val="24ADF8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335996"/>
            <a:ext cx="10991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Tipos de aprendizaje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51540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IDO DEL PROGRAMA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966F78B-7251-483F-9586-610A8943329A}"/>
              </a:ext>
            </a:extLst>
          </p:cNvPr>
          <p:cNvSpPr txBox="1"/>
          <p:nvPr userDrawn="1"/>
        </p:nvSpPr>
        <p:spPr>
          <a:xfrm>
            <a:off x="382555" y="206858"/>
            <a:ext cx="9693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CONTENIDO DEL PROGRAMA</a:t>
            </a:r>
            <a:endParaRPr lang="es-PE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5F18773-D16E-437D-AFFD-AF832FB20A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59983118"/>
              </p:ext>
            </p:extLst>
          </p:nvPr>
        </p:nvGraphicFramePr>
        <p:xfrm>
          <a:off x="552450" y="1486284"/>
          <a:ext cx="11087100" cy="416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97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525641649"/>
                    </a:ext>
                  </a:extLst>
                </a:gridCol>
                <a:gridCol w="8207576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Introducción a Machine Learnig e Inteligencia Artificial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04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Introducción a Python para Ciencia de datos y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III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Análisis y Limpieza de datos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IV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Visualización de Datos con Python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688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 V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Algoritmos con Entrenamiento Supervisado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330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489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88102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250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Aprendizaje supervisado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38401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30801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1421930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142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7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1365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Aprendizaje no supervisado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45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37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7609973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41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92284"/>
            <a:ext cx="11250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Aprendizaje reforzado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74277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66677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08283893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6254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Modelos paramétricos y no paramétricos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400" y="6544800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8984680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¿Cuál es el mejor modelo?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0238258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Conceptos básicos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8959246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40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Contenido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3960456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65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Representación vectorial de Datos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6883393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Sistemas lineales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3508234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67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Combinación lineal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20624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L PROGRAM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2CA053D-AD72-43BE-B4B1-FA4C9A3322F2}"/>
              </a:ext>
            </a:extLst>
          </p:cNvPr>
          <p:cNvSpPr txBox="1"/>
          <p:nvPr userDrawn="1"/>
        </p:nvSpPr>
        <p:spPr>
          <a:xfrm>
            <a:off x="382555" y="206858"/>
            <a:ext cx="96936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b="1" dirty="0">
                <a:solidFill>
                  <a:schemeClr val="bg1"/>
                </a:solidFill>
                <a:latin typeface="Montserrat" panose="00000500000000000000" pitchFamily="2" charset="0"/>
              </a:rPr>
              <a:t>CONTENIDO DEL PROGRAMA</a:t>
            </a:r>
            <a:endParaRPr lang="es-PE" sz="60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D20C62-8475-4F96-BAAF-DEA1D0837A6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0176624"/>
              </p:ext>
            </p:extLst>
          </p:nvPr>
        </p:nvGraphicFramePr>
        <p:xfrm>
          <a:off x="552450" y="1591367"/>
          <a:ext cx="11087100" cy="36087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997">
                  <a:extLst>
                    <a:ext uri="{9D8B030D-6E8A-4147-A177-3AD203B41FA5}">
                      <a16:colId xmlns:a16="http://schemas.microsoft.com/office/drawing/2014/main" val="4038097177"/>
                    </a:ext>
                  </a:extLst>
                </a:gridCol>
                <a:gridCol w="611527">
                  <a:extLst>
                    <a:ext uri="{9D8B030D-6E8A-4147-A177-3AD203B41FA5}">
                      <a16:colId xmlns:a16="http://schemas.microsoft.com/office/drawing/2014/main" val="3525641649"/>
                    </a:ext>
                  </a:extLst>
                </a:gridCol>
                <a:gridCol w="8207576">
                  <a:extLst>
                    <a:ext uri="{9D8B030D-6E8A-4147-A177-3AD203B41FA5}">
                      <a16:colId xmlns:a16="http://schemas.microsoft.com/office/drawing/2014/main" val="137809455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VI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Algoritmos con Entrenamiento no Supervisado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8278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VII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Introducción a las Redes Neuronales</a:t>
                      </a:r>
                      <a:endParaRPr kumimoji="0" lang="es-MX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20439"/>
                  </a:ext>
                </a:extLst>
              </a:tr>
              <a:tr h="6724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</a:t>
                      </a:r>
                      <a:r>
                        <a:rPr kumimoji="0" lang="es-419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 VIII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</a:rPr>
                        <a:t>Modelamiento de Redes Neuronales con Python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96888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IX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Aplicaciones de Datos no Estructurados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133059"/>
                  </a:ext>
                </a:extLst>
              </a:tr>
              <a:tr h="7762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/>
                          <a:ea typeface="+mn-ea"/>
                          <a:cs typeface="+mn-cs"/>
                          <a:sym typeface="Arial"/>
                        </a:rPr>
                        <a:t>Módulo X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–</a:t>
                      </a:r>
                      <a:endParaRPr kumimoji="0" lang="es-PE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Aplicaciones en la Ingeniería Eléctrica </a:t>
                      </a:r>
                      <a:endParaRPr kumimoji="0" lang="es-MX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422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4588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Descomposición lineal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3108763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85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Vectores y valores propios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0372508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9124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18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Covarianza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6949642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963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19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Matriz de Covarianza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0987669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63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Correlación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580598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864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Matriz de Correlación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6891106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02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Propiedades de Correlación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7938818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03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Aplicación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1578870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71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24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Modelos paramétricos vs No-paramétricos</a:t>
            </a:r>
          </a:p>
          <a:p>
            <a:endParaRPr lang="es-MX" sz="30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31976044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0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25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¿Cómo generar un buen modelo?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332829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2C97BF4-0D53-482C-8CA1-1FAF9129C84B}"/>
              </a:ext>
            </a:extLst>
          </p:cNvPr>
          <p:cNvSpPr txBox="1"/>
          <p:nvPr userDrawn="1"/>
        </p:nvSpPr>
        <p:spPr>
          <a:xfrm>
            <a:off x="470104" y="5541818"/>
            <a:ext cx="2753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</a:t>
            </a:r>
          </a:p>
        </p:txBody>
      </p:sp>
      <p:sp>
        <p:nvSpPr>
          <p:cNvPr id="6" name="CuadroTexto 1">
            <a:extLst>
              <a:ext uri="{FF2B5EF4-FFF2-40B4-BE49-F238E27FC236}">
                <a16:creationId xmlns:a16="http://schemas.microsoft.com/office/drawing/2014/main" id="{372B2BE7-A4B5-4AFA-A653-2C0ABC0E9C3A}"/>
              </a:ext>
            </a:extLst>
          </p:cNvPr>
          <p:cNvSpPr txBox="1"/>
          <p:nvPr userDrawn="1"/>
        </p:nvSpPr>
        <p:spPr>
          <a:xfrm>
            <a:off x="470104" y="283355"/>
            <a:ext cx="114617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INTRODUCCIÓN A MACHINE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MX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50" charset="0"/>
                <a:cs typeface="Arial"/>
                <a:sym typeface="Arial"/>
              </a:rPr>
              <a:t>LEARNIG E INTELIGENCIA ARTIFICIAL </a:t>
            </a:r>
            <a:endParaRPr kumimoji="0" lang="es-PE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ontserrat" panose="00000500000000000000" pitchFamily="50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1945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34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26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¿Cómo evaluar el rendimiento?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21135323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CAPITULO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8">
            <a:extLst>
              <a:ext uri="{FF2B5EF4-FFF2-40B4-BE49-F238E27FC236}">
                <a16:creationId xmlns:a16="http://schemas.microsoft.com/office/drawing/2014/main" id="{1FD121FE-5C09-417A-A997-36240B48A5B5}"/>
              </a:ext>
            </a:extLst>
          </p:cNvPr>
          <p:cNvSpPr txBox="1"/>
          <p:nvPr userDrawn="1"/>
        </p:nvSpPr>
        <p:spPr>
          <a:xfrm>
            <a:off x="470104" y="6048563"/>
            <a:ext cx="1023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b="1" dirty="0">
                <a:solidFill>
                  <a:srgbClr val="24ADF8"/>
                </a:solidFill>
                <a:latin typeface="Montserrat" panose="00000500000000000000" pitchFamily="2" charset="0"/>
              </a:rPr>
              <a:t>27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E5098D-9D73-4035-9883-05463E84439C}"/>
              </a:ext>
            </a:extLst>
          </p:cNvPr>
          <p:cNvSpPr txBox="1"/>
          <p:nvPr userDrawn="1"/>
        </p:nvSpPr>
        <p:spPr>
          <a:xfrm>
            <a:off x="470104" y="263260"/>
            <a:ext cx="114898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b="1" dirty="0">
                <a:solidFill>
                  <a:srgbClr val="00B3EF"/>
                </a:solidFill>
                <a:latin typeface="Montserrat" panose="00000500000000000000" pitchFamily="2" charset="0"/>
              </a:rPr>
              <a:t>Proyectos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8AC2811-7374-4B62-AB19-81B270E5EE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9187" y="6510228"/>
            <a:ext cx="2728913" cy="214313"/>
          </a:xfrm>
          <a:prstGeom prst="rect">
            <a:avLst/>
          </a:prstGeom>
        </p:spPr>
        <p:txBody>
          <a:bodyPr/>
          <a:lstStyle>
            <a:lvl1pPr marL="0" marR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es-PE" sz="1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r>
              <a:rPr lang="es-PE"/>
              <a:t>Insertar Referencia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9EA989BB-2B8F-4D85-B90D-D46463D4CE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600" y="1094400"/>
            <a:ext cx="74930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2000" b="1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Tema</a:t>
            </a:r>
          </a:p>
        </p:txBody>
      </p:sp>
      <p:sp>
        <p:nvSpPr>
          <p:cNvPr id="11" name="Marcador de texto 14">
            <a:extLst>
              <a:ext uri="{FF2B5EF4-FFF2-40B4-BE49-F238E27FC236}">
                <a16:creationId xmlns:a16="http://schemas.microsoft.com/office/drawing/2014/main" id="{68B0A906-7548-4671-BBD3-EBBA4DDD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400" y="1486800"/>
            <a:ext cx="7816850" cy="39211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800"/>
              </a:spcBef>
              <a:spcAft>
                <a:spcPts val="800"/>
              </a:spcAft>
              <a:buNone/>
              <a:defRPr lang="es-PE" sz="160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/>
              <a:t>Insertar Subtema  </a:t>
            </a:r>
          </a:p>
        </p:txBody>
      </p:sp>
    </p:spTree>
    <p:extLst>
      <p:ext uri="{BB962C8B-B14F-4D97-AF65-F5344CB8AC3E}">
        <p14:creationId xmlns:p14="http://schemas.microsoft.com/office/powerpoint/2010/main" val="194273419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userDrawn="1">
  <p:cSld name="OBJECT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C9B68513-EBF3-4404-A6FF-C652B03E18E4}"/>
              </a:ext>
            </a:extLst>
          </p:cNvPr>
          <p:cNvSpPr txBox="1"/>
          <p:nvPr userDrawn="1"/>
        </p:nvSpPr>
        <p:spPr>
          <a:xfrm>
            <a:off x="470104" y="283355"/>
            <a:ext cx="9391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00B3EF"/>
                </a:solidFill>
                <a:latin typeface="Montserrat" panose="00000500000000000000" pitchFamily="2" charset="0"/>
              </a:rPr>
              <a:t>Referencias Bibliográficas</a:t>
            </a:r>
            <a:endParaRPr lang="es-PE" sz="40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El collage como estrategia educativa: 6. Bibliografía">
            <a:extLst>
              <a:ext uri="{FF2B5EF4-FFF2-40B4-BE49-F238E27FC236}">
                <a16:creationId xmlns:a16="http://schemas.microsoft.com/office/drawing/2014/main" id="{94E3030B-8D7F-4057-B058-CABECA0D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09" y="991241"/>
            <a:ext cx="7323582" cy="549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iografia"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1">
            <a:extLst>
              <a:ext uri="{FF2B5EF4-FFF2-40B4-BE49-F238E27FC236}">
                <a16:creationId xmlns:a16="http://schemas.microsoft.com/office/drawing/2014/main" id="{5FBC487F-C04F-4D81-9BBB-0AFC43700846}"/>
              </a:ext>
            </a:extLst>
          </p:cNvPr>
          <p:cNvSpPr txBox="1"/>
          <p:nvPr userDrawn="1"/>
        </p:nvSpPr>
        <p:spPr>
          <a:xfrm>
            <a:off x="471600" y="302400"/>
            <a:ext cx="9361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rgbClr val="00B3EF"/>
                </a:solidFill>
                <a:latin typeface="Montserrat" panose="00000500000000000000" pitchFamily="2" charset="0"/>
              </a:rPr>
              <a:t>Referencias Bibliografías</a:t>
            </a:r>
            <a:endParaRPr lang="es-PE" sz="32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Marcador de texto 12">
            <a:extLst>
              <a:ext uri="{FF2B5EF4-FFF2-40B4-BE49-F238E27FC236}">
                <a16:creationId xmlns:a16="http://schemas.microsoft.com/office/drawing/2014/main" id="{CB889D50-2395-4F96-8E55-21143560A4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62000" y="990000"/>
            <a:ext cx="9567946" cy="46842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PE" sz="1600" b="0" kern="1200" dirty="0">
                <a:solidFill>
                  <a:schemeClr val="tx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s-PE" dirty="0"/>
              <a:t>Insertar Bibliografías en formato APA</a:t>
            </a:r>
          </a:p>
        </p:txBody>
      </p:sp>
    </p:spTree>
    <p:extLst>
      <p:ext uri="{BB962C8B-B14F-4D97-AF65-F5344CB8AC3E}">
        <p14:creationId xmlns:p14="http://schemas.microsoft.com/office/powerpoint/2010/main" val="11048449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image" Target="../media/image23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image" Target="../media/image2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image" Target="../media/image44.jpe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microsoft.com/office/2007/relationships/hdphoto" Target="../media/hdphoto1.wdp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image" Target="../media/image2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theme" Target="../theme/theme7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4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37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41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41" r:id="rId2"/>
    <p:sldLayoutId id="2147483742" r:id="rId3"/>
    <p:sldLayoutId id="2147483751" r:id="rId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688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28174A9-1C25-4518-AB08-43A1328FAB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2167">
                        <a14:foregroundMark x1="35515" y1="43475" x2="35212" y2="41320"/>
                        <a14:foregroundMark x1="39083" y1="41750" x2="37179" y2="40532"/>
                        <a14:foregroundMark x1="33250" y1="44167" x2="32750" y2="44917"/>
                        <a14:foregroundMark x1="39583" y1="64750" x2="39500" y2="66500"/>
                        <a14:foregroundMark x1="41500" y1="64750" x2="41500" y2="64750"/>
                        <a14:foregroundMark x1="47167" y1="64583" x2="47167" y2="64583"/>
                        <a14:foregroundMark x1="73667" y1="64750" x2="73667" y2="64750"/>
                        <a14:foregroundMark x1="30750" y1="66667" x2="30750" y2="66667"/>
                        <a14:foregroundMark x1="33250" y1="66333" x2="33250" y2="66333"/>
                        <a14:foregroundMark x1="34917" y1="66250" x2="34917" y2="66250"/>
                        <a14:foregroundMark x1="51417" y1="66750" x2="51417" y2="66750"/>
                        <a14:foregroundMark x1="58667" y1="65417" x2="58667" y2="65417"/>
                        <a14:foregroundMark x1="60000" y1="65750" x2="60000" y2="65750"/>
                        <a14:foregroundMark x1="62000" y1="65833" x2="62000" y2="65833"/>
                        <a14:foregroundMark x1="69000" y1="66083" x2="69000" y2="66083"/>
                        <a14:foregroundMark x1="70750" y1="66167" x2="70750" y2="66167"/>
                        <a14:foregroundMark x1="72167" y1="66167" x2="72167" y2="66167"/>
                        <a14:foregroundMark x1="26833" y1="65750" x2="26833" y2="65750"/>
                        <a14:foregroundMark x1="65417" y1="66833" x2="65417" y2="66833"/>
                        <a14:foregroundMark x1="29250" y1="66750" x2="29250" y2="66750"/>
                        <a14:foregroundMark x1="85833" y1="62917" x2="85833" y2="62917"/>
                        <a14:foregroundMark x1="92167" y1="63000" x2="92167" y2="63000"/>
                        <a14:foregroundMark x1="75583" y1="67000" x2="75583" y2="67000"/>
                        <a14:foregroundMark x1="73500" y1="67000" x2="73500" y2="67000"/>
                        <a14:foregroundMark x1="64500" y1="66667" x2="64500" y2="66667"/>
                        <a14:foregroundMark x1="68917" y1="64750" x2="68917" y2="64750"/>
                        <a14:foregroundMark x1="67750" y1="65583" x2="67750" y2="65583"/>
                        <a14:foregroundMark x1="54500" y1="65750" x2="54500" y2="65750"/>
                        <a14:foregroundMark x1="55500" y1="66083" x2="55500" y2="66083"/>
                        <a14:foregroundMark x1="56083" y1="66917" x2="56083" y2="66917"/>
                        <a14:foregroundMark x1="56250" y1="66167" x2="56250" y2="66167"/>
                        <a14:foregroundMark x1="56750" y1="66833" x2="56750" y2="66833"/>
                        <a14:foregroundMark x1="48167" y1="65833" x2="48167" y2="65833"/>
                        <a14:foregroundMark x1="48167" y1="66583" x2="48167" y2="66583"/>
                        <a14:foregroundMark x1="47833" y1="66000" x2="47833" y2="66000"/>
                        <a14:foregroundMark x1="47167" y1="65917" x2="47167" y2="65917"/>
                        <a14:foregroundMark x1="47833" y1="66000" x2="47833" y2="66000"/>
                        <a14:foregroundMark x1="47917" y1="65917" x2="47917" y2="65917"/>
                        <a14:foregroundMark x1="49917" y1="54583" x2="49667" y2="55667"/>
                        <a14:foregroundMark x1="42000" y1="65917" x2="42000" y2="65917"/>
                        <a14:foregroundMark x1="40917" y1="66250" x2="40917" y2="66250"/>
                        <a14:foregroundMark x1="44917" y1="65833" x2="44917" y2="65833"/>
                        <a14:foregroundMark x1="32917" y1="66750" x2="32917" y2="66750"/>
                        <a14:foregroundMark x1="37000" y1="66167" x2="37000" y2="66167"/>
                        <a14:foregroundMark x1="25500" y1="65917" x2="25500" y2="65917"/>
                        <a14:foregroundMark x1="32750" y1="45083" x2="32750" y2="45083"/>
                        <a14:foregroundMark x1="33083" y1="45083" x2="33083" y2="45083"/>
                        <a14:foregroundMark x1="33000" y1="44833" x2="33000" y2="44833"/>
                        <a14:foregroundMark x1="33000" y1="44750" x2="33000" y2="44750"/>
                        <a14:foregroundMark x1="33000" y1="44667" x2="33000" y2="44667"/>
                        <a14:foregroundMark x1="33000" y1="44667" x2="33000" y2="44667"/>
                        <a14:foregroundMark x1="32917" y1="44667" x2="32917" y2="44667"/>
                        <a14:foregroundMark x1="32917" y1="44667" x2="32917" y2="44667"/>
                        <a14:foregroundMark x1="32917" y1="44667" x2="32917" y2="44667"/>
                        <a14:foregroundMark x1="32917" y1="44667" x2="32917" y2="44750"/>
                        <a14:foregroundMark x1="32917" y1="44833" x2="32917" y2="44833"/>
                        <a14:foregroundMark x1="33000" y1="44917" x2="33000" y2="44917"/>
                        <a14:foregroundMark x1="32917" y1="45083" x2="32917" y2="45083"/>
                        <a14:foregroundMark x1="32917" y1="45083" x2="32917" y2="45083"/>
                        <a14:foregroundMark x1="32833" y1="45083" x2="32833" y2="45083"/>
                        <a14:foregroundMark x1="32917" y1="44750" x2="32917" y2="44750"/>
                        <a14:backgroundMark x1="77333" y1="66333" x2="77333" y2="66083"/>
                        <a14:backgroundMark x1="77046" y1="67000" x2="76917" y2="68417"/>
                        <a14:backgroundMark x1="77167" y1="65667" x2="77046" y2="67000"/>
                        <a14:backgroundMark x1="76750" y1="65500" x2="77250" y2="65917"/>
                        <a14:backgroundMark x1="58667" y1="52917" x2="58167" y2="54250"/>
                        <a14:backgroundMark x1="35000" y1="39500" x2="36250" y2="40250"/>
                        <a14:backgroundMark x1="35250" y1="43500" x2="35417" y2="45250"/>
                        <a14:backgroundMark x1="36000" y1="39917" x2="36917" y2="40750"/>
                        <a14:backgroundMark x1="35333" y1="45417" x2="35083" y2="46167"/>
                        <a14:backgroundMark x1="34917" y1="43667" x2="35167" y2="44250"/>
                        <a14:backgroundMark x1="25333" y1="66500" x2="25750" y2="66500"/>
                        <a14:backgroundMark x1="29333" y1="66250" x2="29333" y2="66250"/>
                        <a14:backgroundMark x1="29917" y1="66917" x2="29917" y2="66917"/>
                        <a14:backgroundMark x1="43417" y1="66167" x2="43667" y2="66167"/>
                        <a14:backgroundMark x1="45833" y1="66333" x2="45833" y2="66333"/>
                        <a14:backgroundMark x1="44417" y1="66167" x2="44417" y2="66167"/>
                        <a14:backgroundMark x1="44500" y1="65917" x2="44500" y2="65917"/>
                        <a14:backgroundMark x1="49000" y1="66333" x2="49000" y2="66333"/>
                        <a14:backgroundMark x1="49750" y1="66167" x2="49750" y2="66167"/>
                        <a14:backgroundMark x1="60333" y1="66167" x2="60333" y2="67000"/>
                        <a14:backgroundMark x1="53750" y1="66167" x2="53750" y2="66167"/>
                        <a14:backgroundMark x1="56250" y1="65917" x2="56250" y2="65917"/>
                        <a14:backgroundMark x1="56167" y1="66583" x2="56167" y2="66583"/>
                        <a14:backgroundMark x1="45667" y1="65917" x2="45667" y2="65917"/>
                        <a14:backgroundMark x1="45417" y1="66167" x2="45417" y2="66167"/>
                        <a14:backgroundMark x1="45583" y1="65917" x2="45583" y2="65917"/>
                        <a14:backgroundMark x1="46833" y1="65750" x2="46833" y2="65750"/>
                        <a14:backgroundMark x1="47750" y1="65917" x2="47750" y2="65917"/>
                        <a14:backgroundMark x1="49000" y1="66167" x2="49000" y2="66167"/>
                        <a14:backgroundMark x1="48583" y1="65917" x2="48583" y2="65917"/>
                        <a14:backgroundMark x1="48750" y1="65750" x2="48750" y2="65750"/>
                        <a14:backgroundMark x1="49083" y1="66083" x2="49083" y2="66083"/>
                        <a14:backgroundMark x1="48917" y1="65917" x2="48917" y2="65917"/>
                        <a14:backgroundMark x1="48667" y1="65917" x2="48667" y2="65917"/>
                        <a14:backgroundMark x1="50917" y1="66583" x2="50917" y2="66583"/>
                        <a14:backgroundMark x1="62833" y1="66167" x2="62833" y2="66167"/>
                        <a14:backgroundMark x1="62833" y1="66583" x2="62833" y2="66583"/>
                        <a14:backgroundMark x1="62417" y1="66333" x2="62417" y2="66333"/>
                        <a14:backgroundMark x1="74917" y1="66667" x2="74917" y2="66667"/>
                        <a14:backgroundMark x1="70583" y1="65833" x2="70583" y2="65833"/>
                        <a14:backgroundMark x1="70667" y1="66500" x2="70667" y2="66500"/>
                        <a14:backgroundMark x1="62833" y1="67000" x2="62833" y2="67000"/>
                        <a14:backgroundMark x1="27833" y1="65833" x2="27833" y2="65833"/>
                        <a14:backgroundMark x1="68417" y1="39417" x2="68417" y2="39417"/>
                        <a14:backgroundMark x1="69417" y1="39000" x2="68667" y2="42083"/>
                        <a14:backgroundMark x1="94250" y1="52500" x2="94250" y2="52500"/>
                        <a14:backgroundMark x1="67167" y1="66583" x2="67250" y2="67583"/>
                        <a14:backgroundMark x1="74000" y1="65833" x2="74000" y2="65833"/>
                        <a14:backgroundMark x1="43583" y1="55583" x2="43333" y2="56583"/>
                        <a14:backgroundMark x1="41250" y1="66500" x2="41583" y2="66500"/>
                        <a14:backgroundMark x1="41333" y1="65917" x2="41583" y2="65917"/>
                        <a14:backgroundMark x1="43750" y1="66000" x2="44000" y2="66083"/>
                        <a14:backgroundMark x1="44417" y1="66000" x2="44333" y2="66083"/>
                        <a14:backgroundMark x1="45417" y1="65917" x2="45250" y2="66167"/>
                        <a14:backgroundMark x1="56167" y1="66500" x2="57000" y2="66500"/>
                        <a14:backgroundMark x1="55000" y1="66333" x2="55000" y2="66833"/>
                        <a14:backgroundMark x1="55917" y1="66417" x2="55833" y2="66417"/>
                        <a14:backgroundMark x1="67167" y1="65833" x2="67000" y2="65917"/>
                        <a14:backgroundMark x1="65333" y1="65750" x2="65333" y2="65750"/>
                        <a14:backgroundMark x1="65000" y1="66500" x2="65083" y2="66417"/>
                        <a14:backgroundMark x1="47667" y1="66667" x2="47667" y2="66667"/>
                        <a14:backgroundMark x1="47667" y1="66333" x2="47667" y2="66333"/>
                        <a14:backgroundMark x1="47667" y1="66083" x2="47667" y2="66083"/>
                        <a14:backgroundMark x1="34500" y1="66500" x2="34500" y2="66500"/>
                        <a14:backgroundMark x1="33417" y1="66417" x2="33417" y2="66417"/>
                        <a14:backgroundMark x1="32250" y1="66167" x2="32250" y2="66167"/>
                        <a14:backgroundMark x1="33250" y1="65833" x2="33250" y2="65833"/>
                        <a14:backgroundMark x1="36500" y1="66583" x2="36500" y2="66583"/>
                        <a14:backgroundMark x1="33083" y1="66417" x2="33083" y2="66417"/>
                        <a14:backgroundMark x1="36250" y1="66500" x2="36250" y2="66500"/>
                        <a14:backgroundMark x1="24917" y1="66167" x2="24917" y2="66167"/>
                        <a14:backgroundMark x1="25000" y1="66167" x2="24917" y2="66167"/>
                        <a14:backgroundMark x1="23750" y1="65583" x2="23750" y2="65583"/>
                        <a14:backgroundMark x1="23833" y1="65667" x2="23833" y2="65667"/>
                        <a14:backgroundMark x1="23833" y1="65833" x2="23833" y2="65833"/>
                        <a14:backgroundMark x1="23833" y1="65833" x2="23833" y2="65833"/>
                        <a14:backgroundMark x1="23917" y1="65833" x2="23917" y2="65833"/>
                        <a14:backgroundMark x1="23917" y1="65833" x2="23917" y2="65833"/>
                        <a14:backgroundMark x1="23917" y1="65833" x2="23917" y2="65833"/>
                        <a14:backgroundMark x1="23917" y1="65750" x2="23917" y2="65750"/>
                        <a14:backgroundMark x1="24000" y1="65750" x2="24000" y2="65750"/>
                        <a14:backgroundMark x1="24000" y1="65750" x2="24000" y2="65750"/>
                        <a14:backgroundMark x1="31833" y1="44917" x2="31833" y2="44917"/>
                        <a14:backgroundMark x1="32583" y1="44917" x2="32583" y2="44917"/>
                        <a14:backgroundMark x1="32667" y1="45000" x2="32667" y2="45000"/>
                        <a14:backgroundMark x1="32667" y1="44833" x2="32667" y2="44833"/>
                        <a14:backgroundMark x1="32500" y1="44667" x2="32500" y2="44667"/>
                        <a14:backgroundMark x1="50333" y1="48167" x2="50500" y2="48250"/>
                      </a14:backgroundRemoval>
                    </a14:imgEffect>
                  </a14:imgLayer>
                </a14:imgProps>
              </a:ext>
            </a:extLst>
          </a:blip>
          <a:srcRect l="20457" t="31667" r="17599" b="27778"/>
          <a:stretch/>
        </p:blipFill>
        <p:spPr>
          <a:xfrm>
            <a:off x="9766122" y="5342630"/>
            <a:ext cx="2269762" cy="1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  <p:sldLayoutId id="2147483746" r:id="rId3"/>
    <p:sldLayoutId id="2147483745" r:id="rId4"/>
    <p:sldLayoutId id="2147483744" r:id="rId5"/>
    <p:sldLayoutId id="2147483743" r:id="rId6"/>
    <p:sldLayoutId id="2147483735" r:id="rId7"/>
    <p:sldLayoutId id="2147483736" r:id="rId8"/>
    <p:sldLayoutId id="2147483738" r:id="rId9"/>
    <p:sldLayoutId id="2147483739" r:id="rId10"/>
    <p:sldLayoutId id="2147483740" r:id="rId11"/>
    <p:sldLayoutId id="2147483696" r:id="rId12"/>
    <p:sldLayoutId id="2147483749" r:id="rId13"/>
    <p:sldLayoutId id="2147483668" r:id="rId14"/>
    <p:sldLayoutId id="2147483672" r:id="rId15"/>
    <p:sldLayoutId id="2147483722" r:id="rId16"/>
    <p:sldLayoutId id="2147483724" r:id="rId17"/>
    <p:sldLayoutId id="2147483725" r:id="rId18"/>
    <p:sldLayoutId id="2147483726" r:id="rId19"/>
    <p:sldLayoutId id="2147483727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7" r:id="rId26"/>
    <p:sldLayoutId id="214748373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">
            <a:extLst>
              <a:ext uri="{FF2B5EF4-FFF2-40B4-BE49-F238E27FC236}">
                <a16:creationId xmlns:a16="http://schemas.microsoft.com/office/drawing/2014/main" id="{5CFCE6E6-D930-40C9-ADA7-90001B0F6DFB}"/>
              </a:ext>
            </a:extLst>
          </p:cNvPr>
          <p:cNvSpPr txBox="1"/>
          <p:nvPr userDrawn="1"/>
        </p:nvSpPr>
        <p:spPr>
          <a:xfrm>
            <a:off x="382555" y="206858"/>
            <a:ext cx="6577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400" b="1" dirty="0">
                <a:solidFill>
                  <a:srgbClr val="00B3EF"/>
                </a:solidFill>
                <a:latin typeface="Montserrat" panose="00000500000000000000" pitchFamily="2" charset="0"/>
              </a:rPr>
              <a:t>Contenido del Curso I</a:t>
            </a:r>
            <a:endParaRPr lang="es-PE" sz="5400" b="1" dirty="0">
              <a:solidFill>
                <a:srgbClr val="00B3EF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0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9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ADB92E2-5EA0-47AA-B89D-1BD9B5E585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2167">
                        <a14:foregroundMark x1="35515" y1="43475" x2="35212" y2="41320"/>
                        <a14:foregroundMark x1="39083" y1="41750" x2="37179" y2="40532"/>
                        <a14:foregroundMark x1="33250" y1="44167" x2="32750" y2="44917"/>
                        <a14:foregroundMark x1="39583" y1="64750" x2="39500" y2="66500"/>
                        <a14:foregroundMark x1="41500" y1="64750" x2="41500" y2="64750"/>
                        <a14:foregroundMark x1="47167" y1="64583" x2="47167" y2="64583"/>
                        <a14:foregroundMark x1="73667" y1="64750" x2="73667" y2="64750"/>
                        <a14:foregroundMark x1="30750" y1="66667" x2="30750" y2="66667"/>
                        <a14:foregroundMark x1="33250" y1="66333" x2="33250" y2="66333"/>
                        <a14:foregroundMark x1="34917" y1="66250" x2="34917" y2="66250"/>
                        <a14:foregroundMark x1="51417" y1="66750" x2="51417" y2="66750"/>
                        <a14:foregroundMark x1="58667" y1="65417" x2="58667" y2="65417"/>
                        <a14:foregroundMark x1="60000" y1="65750" x2="60000" y2="65750"/>
                        <a14:foregroundMark x1="62000" y1="65833" x2="62000" y2="65833"/>
                        <a14:foregroundMark x1="69000" y1="66083" x2="69000" y2="66083"/>
                        <a14:foregroundMark x1="70750" y1="66167" x2="70750" y2="66167"/>
                        <a14:foregroundMark x1="72167" y1="66167" x2="72167" y2="66167"/>
                        <a14:foregroundMark x1="26833" y1="65750" x2="26833" y2="65750"/>
                        <a14:foregroundMark x1="65417" y1="66833" x2="65417" y2="66833"/>
                        <a14:foregroundMark x1="29250" y1="66750" x2="29250" y2="66750"/>
                        <a14:foregroundMark x1="85833" y1="62917" x2="85833" y2="62917"/>
                        <a14:foregroundMark x1="92167" y1="63000" x2="92167" y2="63000"/>
                        <a14:foregroundMark x1="75583" y1="67000" x2="75583" y2="67000"/>
                        <a14:foregroundMark x1="73500" y1="67000" x2="73500" y2="67000"/>
                        <a14:foregroundMark x1="64500" y1="66667" x2="64500" y2="66667"/>
                        <a14:foregroundMark x1="68917" y1="64750" x2="68917" y2="64750"/>
                        <a14:foregroundMark x1="67750" y1="65583" x2="67750" y2="65583"/>
                        <a14:foregroundMark x1="54500" y1="65750" x2="54500" y2="65750"/>
                        <a14:foregroundMark x1="55500" y1="66083" x2="55500" y2="66083"/>
                        <a14:foregroundMark x1="56083" y1="66917" x2="56083" y2="66917"/>
                        <a14:foregroundMark x1="56250" y1="66167" x2="56250" y2="66167"/>
                        <a14:foregroundMark x1="56750" y1="66833" x2="56750" y2="66833"/>
                        <a14:foregroundMark x1="48167" y1="65833" x2="48167" y2="65833"/>
                        <a14:foregroundMark x1="48167" y1="66583" x2="48167" y2="66583"/>
                        <a14:foregroundMark x1="47833" y1="66000" x2="47833" y2="66000"/>
                        <a14:foregroundMark x1="47167" y1="65917" x2="47167" y2="65917"/>
                        <a14:foregroundMark x1="47833" y1="66000" x2="47833" y2="66000"/>
                        <a14:foregroundMark x1="47917" y1="65917" x2="47917" y2="65917"/>
                        <a14:foregroundMark x1="49917" y1="54583" x2="49667" y2="55667"/>
                        <a14:foregroundMark x1="42000" y1="65917" x2="42000" y2="65917"/>
                        <a14:foregroundMark x1="40917" y1="66250" x2="40917" y2="66250"/>
                        <a14:foregroundMark x1="44917" y1="65833" x2="44917" y2="65833"/>
                        <a14:foregroundMark x1="32917" y1="66750" x2="32917" y2="66750"/>
                        <a14:foregroundMark x1="37000" y1="66167" x2="37000" y2="66167"/>
                        <a14:foregroundMark x1="25500" y1="65917" x2="25500" y2="65917"/>
                        <a14:foregroundMark x1="32750" y1="45083" x2="32750" y2="45083"/>
                        <a14:foregroundMark x1="33083" y1="45083" x2="33083" y2="45083"/>
                        <a14:foregroundMark x1="33000" y1="44833" x2="33000" y2="44833"/>
                        <a14:foregroundMark x1="33000" y1="44750" x2="33000" y2="44750"/>
                        <a14:foregroundMark x1="33000" y1="44667" x2="33000" y2="44667"/>
                        <a14:foregroundMark x1="33000" y1="44667" x2="33000" y2="44667"/>
                        <a14:foregroundMark x1="32917" y1="44667" x2="32917" y2="44667"/>
                        <a14:foregroundMark x1="32917" y1="44667" x2="32917" y2="44667"/>
                        <a14:foregroundMark x1="32917" y1="44667" x2="32917" y2="44667"/>
                        <a14:foregroundMark x1="32917" y1="44667" x2="32917" y2="44750"/>
                        <a14:foregroundMark x1="32917" y1="44833" x2="32917" y2="44833"/>
                        <a14:foregroundMark x1="33000" y1="44917" x2="33000" y2="44917"/>
                        <a14:foregroundMark x1="32917" y1="45083" x2="32917" y2="45083"/>
                        <a14:foregroundMark x1="32917" y1="45083" x2="32917" y2="45083"/>
                        <a14:foregroundMark x1="32833" y1="45083" x2="32833" y2="45083"/>
                        <a14:foregroundMark x1="32917" y1="44750" x2="32917" y2="44750"/>
                        <a14:backgroundMark x1="77333" y1="66333" x2="77333" y2="66083"/>
                        <a14:backgroundMark x1="77046" y1="67000" x2="76917" y2="68417"/>
                        <a14:backgroundMark x1="77167" y1="65667" x2="77046" y2="67000"/>
                        <a14:backgroundMark x1="76750" y1="65500" x2="77250" y2="65917"/>
                        <a14:backgroundMark x1="58667" y1="52917" x2="58167" y2="54250"/>
                        <a14:backgroundMark x1="35000" y1="39500" x2="36250" y2="40250"/>
                        <a14:backgroundMark x1="35250" y1="43500" x2="35417" y2="45250"/>
                        <a14:backgroundMark x1="36000" y1="39917" x2="36917" y2="40750"/>
                        <a14:backgroundMark x1="35333" y1="45417" x2="35083" y2="46167"/>
                        <a14:backgroundMark x1="34917" y1="43667" x2="35167" y2="44250"/>
                        <a14:backgroundMark x1="25333" y1="66500" x2="25750" y2="66500"/>
                        <a14:backgroundMark x1="29333" y1="66250" x2="29333" y2="66250"/>
                        <a14:backgroundMark x1="29917" y1="66917" x2="29917" y2="66917"/>
                        <a14:backgroundMark x1="43417" y1="66167" x2="43667" y2="66167"/>
                        <a14:backgroundMark x1="45833" y1="66333" x2="45833" y2="66333"/>
                        <a14:backgroundMark x1="44417" y1="66167" x2="44417" y2="66167"/>
                        <a14:backgroundMark x1="44500" y1="65917" x2="44500" y2="65917"/>
                        <a14:backgroundMark x1="49000" y1="66333" x2="49000" y2="66333"/>
                        <a14:backgroundMark x1="49750" y1="66167" x2="49750" y2="66167"/>
                        <a14:backgroundMark x1="60333" y1="66167" x2="60333" y2="67000"/>
                        <a14:backgroundMark x1="53750" y1="66167" x2="53750" y2="66167"/>
                        <a14:backgroundMark x1="56250" y1="65917" x2="56250" y2="65917"/>
                        <a14:backgroundMark x1="56167" y1="66583" x2="56167" y2="66583"/>
                        <a14:backgroundMark x1="45667" y1="65917" x2="45667" y2="65917"/>
                        <a14:backgroundMark x1="45417" y1="66167" x2="45417" y2="66167"/>
                        <a14:backgroundMark x1="45583" y1="65917" x2="45583" y2="65917"/>
                        <a14:backgroundMark x1="46833" y1="65750" x2="46833" y2="65750"/>
                        <a14:backgroundMark x1="47750" y1="65917" x2="47750" y2="65917"/>
                        <a14:backgroundMark x1="49000" y1="66167" x2="49000" y2="66167"/>
                        <a14:backgroundMark x1="48583" y1="65917" x2="48583" y2="65917"/>
                        <a14:backgroundMark x1="48750" y1="65750" x2="48750" y2="65750"/>
                        <a14:backgroundMark x1="49083" y1="66083" x2="49083" y2="66083"/>
                        <a14:backgroundMark x1="48917" y1="65917" x2="48917" y2="65917"/>
                        <a14:backgroundMark x1="48667" y1="65917" x2="48667" y2="65917"/>
                        <a14:backgroundMark x1="50917" y1="66583" x2="50917" y2="66583"/>
                        <a14:backgroundMark x1="62833" y1="66167" x2="62833" y2="66167"/>
                        <a14:backgroundMark x1="62833" y1="66583" x2="62833" y2="66583"/>
                        <a14:backgroundMark x1="62417" y1="66333" x2="62417" y2="66333"/>
                        <a14:backgroundMark x1="74917" y1="66667" x2="74917" y2="66667"/>
                        <a14:backgroundMark x1="70583" y1="65833" x2="70583" y2="65833"/>
                        <a14:backgroundMark x1="70667" y1="66500" x2="70667" y2="66500"/>
                        <a14:backgroundMark x1="62833" y1="67000" x2="62833" y2="67000"/>
                        <a14:backgroundMark x1="27833" y1="65833" x2="27833" y2="65833"/>
                        <a14:backgroundMark x1="68417" y1="39417" x2="68417" y2="39417"/>
                        <a14:backgroundMark x1="69417" y1="39000" x2="68667" y2="42083"/>
                        <a14:backgroundMark x1="94250" y1="52500" x2="94250" y2="52500"/>
                        <a14:backgroundMark x1="67167" y1="66583" x2="67250" y2="67583"/>
                        <a14:backgroundMark x1="74000" y1="65833" x2="74000" y2="65833"/>
                        <a14:backgroundMark x1="43583" y1="55583" x2="43333" y2="56583"/>
                        <a14:backgroundMark x1="41250" y1="66500" x2="41583" y2="66500"/>
                        <a14:backgroundMark x1="41333" y1="65917" x2="41583" y2="65917"/>
                        <a14:backgroundMark x1="43750" y1="66000" x2="44000" y2="66083"/>
                        <a14:backgroundMark x1="44417" y1="66000" x2="44333" y2="66083"/>
                        <a14:backgroundMark x1="45417" y1="65917" x2="45250" y2="66167"/>
                        <a14:backgroundMark x1="56167" y1="66500" x2="57000" y2="66500"/>
                        <a14:backgroundMark x1="55000" y1="66333" x2="55000" y2="66833"/>
                        <a14:backgroundMark x1="55917" y1="66417" x2="55833" y2="66417"/>
                        <a14:backgroundMark x1="67167" y1="65833" x2="67000" y2="65917"/>
                        <a14:backgroundMark x1="65333" y1="65750" x2="65333" y2="65750"/>
                        <a14:backgroundMark x1="65000" y1="66500" x2="65083" y2="66417"/>
                        <a14:backgroundMark x1="47667" y1="66667" x2="47667" y2="66667"/>
                        <a14:backgroundMark x1="47667" y1="66333" x2="47667" y2="66333"/>
                        <a14:backgroundMark x1="47667" y1="66083" x2="47667" y2="66083"/>
                        <a14:backgroundMark x1="34500" y1="66500" x2="34500" y2="66500"/>
                        <a14:backgroundMark x1="33417" y1="66417" x2="33417" y2="66417"/>
                        <a14:backgroundMark x1="32250" y1="66167" x2="32250" y2="66167"/>
                        <a14:backgroundMark x1="33250" y1="65833" x2="33250" y2="65833"/>
                        <a14:backgroundMark x1="36500" y1="66583" x2="36500" y2="66583"/>
                        <a14:backgroundMark x1="33083" y1="66417" x2="33083" y2="66417"/>
                        <a14:backgroundMark x1="36250" y1="66500" x2="36250" y2="66500"/>
                        <a14:backgroundMark x1="24917" y1="66167" x2="24917" y2="66167"/>
                        <a14:backgroundMark x1="25000" y1="66167" x2="24917" y2="66167"/>
                        <a14:backgroundMark x1="23750" y1="65583" x2="23750" y2="65583"/>
                        <a14:backgroundMark x1="23833" y1="65667" x2="23833" y2="65667"/>
                        <a14:backgroundMark x1="23833" y1="65833" x2="23833" y2="65833"/>
                        <a14:backgroundMark x1="23833" y1="65833" x2="23833" y2="65833"/>
                        <a14:backgroundMark x1="23917" y1="65833" x2="23917" y2="65833"/>
                        <a14:backgroundMark x1="23917" y1="65833" x2="23917" y2="65833"/>
                        <a14:backgroundMark x1="23917" y1="65833" x2="23917" y2="65833"/>
                        <a14:backgroundMark x1="23917" y1="65750" x2="23917" y2="65750"/>
                        <a14:backgroundMark x1="24000" y1="65750" x2="24000" y2="65750"/>
                        <a14:backgroundMark x1="24000" y1="65750" x2="24000" y2="65750"/>
                        <a14:backgroundMark x1="31833" y1="44917" x2="31833" y2="44917"/>
                        <a14:backgroundMark x1="32583" y1="44917" x2="32583" y2="44917"/>
                        <a14:backgroundMark x1="32667" y1="45000" x2="32667" y2="45000"/>
                        <a14:backgroundMark x1="32667" y1="44833" x2="32667" y2="44833"/>
                        <a14:backgroundMark x1="32500" y1="44667" x2="32500" y2="44667"/>
                        <a14:backgroundMark x1="50333" y1="48167" x2="50500" y2="48250"/>
                      </a14:backgroundRemoval>
                    </a14:imgEffect>
                  </a14:imgLayer>
                </a14:imgProps>
              </a:ext>
            </a:extLst>
          </a:blip>
          <a:srcRect l="20457" t="31667" r="17599" b="27778"/>
          <a:stretch/>
        </p:blipFill>
        <p:spPr>
          <a:xfrm>
            <a:off x="9766122" y="5342630"/>
            <a:ext cx="2269762" cy="14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4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04" r:id="rId12"/>
    <p:sldLayoutId id="2147483705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29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3DE7A8B-A9A5-45F1-9FB7-9C6EAF1F2290}"/>
              </a:ext>
            </a:extLst>
          </p:cNvPr>
          <p:cNvSpPr txBox="1">
            <a:spLocks/>
          </p:cNvSpPr>
          <p:nvPr userDrawn="1"/>
        </p:nvSpPr>
        <p:spPr>
          <a:xfrm>
            <a:off x="8890293" y="6534358"/>
            <a:ext cx="941296" cy="28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PE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Página. </a:t>
            </a:r>
            <a:fld id="{A667AA1B-E8AD-4CDC-A48B-0CBE3FACADD5}" type="slidenum">
              <a:rPr lang="es-PE" sz="10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‹Nº›</a:t>
            </a:fld>
            <a:endParaRPr lang="es-PE" sz="1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uadroTexto 10">
            <a:extLst>
              <a:ext uri="{FF2B5EF4-FFF2-40B4-BE49-F238E27FC236}">
                <a16:creationId xmlns:a16="http://schemas.microsoft.com/office/drawing/2014/main" id="{AFD900C6-C4CD-4DF5-96FF-DF770EFF8794}"/>
              </a:ext>
            </a:extLst>
          </p:cNvPr>
          <p:cNvSpPr txBox="1"/>
          <p:nvPr userDrawn="1"/>
        </p:nvSpPr>
        <p:spPr>
          <a:xfrm>
            <a:off x="4706754" y="6532834"/>
            <a:ext cx="4183539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es-ES" sz="1000" dirty="0">
                <a:latin typeface="Calibri"/>
                <a:cs typeface="Calibri"/>
              </a:rPr>
              <a:t>CURSO I – INTRODUCCIÓN A MACHINE LEARNIG E INTELIGENCIA ARTIFICIAL </a:t>
            </a:r>
          </a:p>
        </p:txBody>
      </p:sp>
    </p:spTree>
    <p:extLst>
      <p:ext uri="{BB962C8B-B14F-4D97-AF65-F5344CB8AC3E}">
        <p14:creationId xmlns:p14="http://schemas.microsoft.com/office/powerpoint/2010/main" val="2750054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86788AC-EBF3-47B1-AB50-05E203595557}"/>
              </a:ext>
            </a:extLst>
          </p:cNvPr>
          <p:cNvSpPr txBox="1">
            <a:spLocks/>
          </p:cNvSpPr>
          <p:nvPr userDrawn="1"/>
        </p:nvSpPr>
        <p:spPr>
          <a:xfrm>
            <a:off x="8890293" y="6534358"/>
            <a:ext cx="941296" cy="28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PE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Página. </a:t>
            </a:r>
            <a:fld id="{A667AA1B-E8AD-4CDC-A48B-0CBE3FACADD5}" type="slidenum">
              <a:rPr lang="es-PE" sz="100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‹Nº›</a:t>
            </a:fld>
            <a:endParaRPr lang="es-PE" sz="1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6A7EB591-67D9-44E5-B2DD-4A88B34F1E27}"/>
              </a:ext>
            </a:extLst>
          </p:cNvPr>
          <p:cNvSpPr txBox="1"/>
          <p:nvPr userDrawn="1"/>
        </p:nvSpPr>
        <p:spPr>
          <a:xfrm>
            <a:off x="4203065" y="6569431"/>
            <a:ext cx="4536674" cy="2462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/>
            <a:r>
              <a:rPr lang="es-ES" sz="1000" dirty="0">
                <a:latin typeface="Calibri"/>
                <a:cs typeface="Calibri"/>
              </a:rPr>
              <a:t>CURSO I – INTRODUCCIÓN A MACHINE LEARNIG E INTELIGENCIA ARTIFICIAL 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72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0PaWI9eYo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1.xml"/><Relationship Id="rId4" Type="http://schemas.openxmlformats.org/officeDocument/2006/relationships/hyperlink" Target="https://www.youtube.com/watch?v=5ym3vnFrWtY&amp;t=3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V9a4651WFw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0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9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477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BDF8A0-BFD3-4A1E-A35C-F8906FC120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523EC30-A266-4EC2-AE55-01E32085FF25}"/>
              </a:ext>
            </a:extLst>
          </p:cNvPr>
          <p:cNvSpPr txBox="1">
            <a:spLocks/>
          </p:cNvSpPr>
          <p:nvPr/>
        </p:nvSpPr>
        <p:spPr>
          <a:xfrm>
            <a:off x="983766" y="1481549"/>
            <a:ext cx="4676480" cy="33900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YouTube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100 horas de videos cada minuto.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s-CL" sz="1600" dirty="0">
              <a:latin typeface="Montserrat" pitchFamily="2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Buscadores Web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40 billones de páginas indexadas.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s-CL" sz="1600" dirty="0">
              <a:latin typeface="Montserrat" pitchFamily="2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Instrumentación Astronómica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itchFamily="2" charset="0"/>
                <a:cs typeface="Arial" panose="020B0604020202020204" pitchFamily="34" charset="0"/>
              </a:rPr>
              <a:t>3 TB de datos cada dos horas.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AC89871-8119-4CBF-85F3-F42026BF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99" y="1253331"/>
            <a:ext cx="2330450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2D30D755-A3DB-4D5A-ACF8-6E1A82D41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8" t="21324" r="5881" b="33658"/>
          <a:stretch>
            <a:fillRect/>
          </a:stretch>
        </p:blipFill>
        <p:spPr bwMode="auto">
          <a:xfrm>
            <a:off x="7648624" y="3086893"/>
            <a:ext cx="1979612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7D547FDA-DDE8-480D-A0C5-E6BE8AC5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86" y="4198143"/>
            <a:ext cx="3011488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22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45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75500D-D361-4AA4-9F94-1318F7DCC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B66C500-E2B5-4CC2-99B3-428218B35A43}"/>
              </a:ext>
            </a:extLst>
          </p:cNvPr>
          <p:cNvSpPr txBox="1">
            <a:spLocks/>
          </p:cNvSpPr>
          <p:nvPr/>
        </p:nvSpPr>
        <p:spPr>
          <a:xfrm>
            <a:off x="644400" y="1473721"/>
            <a:ext cx="6495854" cy="1681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Conjunto de métodos que pueden detectar patrones en los datos automáticamente.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Usar los patrones para predecir datos futuros o tomar decisiones bajo incerteza.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905DF51-BA8C-47FE-9D0A-0B9A4E0B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702409"/>
            <a:ext cx="60960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5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292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940A95-04B4-4586-B839-FD1BA075C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785D8FE-B2CD-4DEE-B0B9-61025787B0A7}"/>
              </a:ext>
            </a:extLst>
          </p:cNvPr>
          <p:cNvSpPr txBox="1">
            <a:spLocks/>
          </p:cNvSpPr>
          <p:nvPr/>
        </p:nvSpPr>
        <p:spPr>
          <a:xfrm>
            <a:off x="913616" y="1416050"/>
            <a:ext cx="10515600" cy="256685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Robótica	                                                Visión Computacional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F8C041B4-CC39-4ABB-BE76-4C2689B3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5825"/>
            <a:ext cx="3548063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AA62B74C-2A50-484A-B5F5-433AC4E36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2155825"/>
            <a:ext cx="2259012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5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F4BBDF4-D473-42EC-99AC-6964F1627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E00919-35CE-418B-B1A4-F32DC30848AF}"/>
              </a:ext>
            </a:extLst>
          </p:cNvPr>
          <p:cNvSpPr txBox="1">
            <a:spLocks/>
          </p:cNvSpPr>
          <p:nvPr/>
        </p:nvSpPr>
        <p:spPr>
          <a:xfrm>
            <a:off x="423420" y="1523969"/>
            <a:ext cx="10515600" cy="2566857"/>
          </a:xfrm>
          <a:prstGeom prst="rect">
            <a:avLst/>
          </a:prstGeom>
        </p:spPr>
        <p:txBody>
          <a:bodyPr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        Seguridad 	                           		     Negocios</a:t>
            </a: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74A2492-3263-4BCB-A615-F38DFECA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1" r="14755"/>
          <a:stretch>
            <a:fillRect/>
          </a:stretch>
        </p:blipFill>
        <p:spPr bwMode="auto">
          <a:xfrm>
            <a:off x="2525382" y="2321621"/>
            <a:ext cx="2555875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1E07967-0447-46CC-8846-09C09D1D0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7004" r="677" b="5435"/>
          <a:stretch>
            <a:fillRect/>
          </a:stretch>
        </p:blipFill>
        <p:spPr bwMode="auto">
          <a:xfrm>
            <a:off x="6279708" y="2646266"/>
            <a:ext cx="431958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9E186240-1A78-40B1-B217-4397751AE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931" y="2367345"/>
            <a:ext cx="2651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Precio del Uranio</a:t>
            </a:r>
          </a:p>
        </p:txBody>
      </p:sp>
    </p:spTree>
    <p:extLst>
      <p:ext uri="{BB962C8B-B14F-4D97-AF65-F5344CB8AC3E}">
        <p14:creationId xmlns:p14="http://schemas.microsoft.com/office/powerpoint/2010/main" val="3599388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7E86D86-3974-40CA-B53F-51FAF7D9C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993CC8A-B18B-4CCC-A983-F5E782A5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215" y="2286970"/>
            <a:ext cx="2728912" cy="221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E44D1-3AF5-4318-9694-D431D601D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490" y="4789749"/>
            <a:ext cx="2651125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Starcraft</a:t>
            </a:r>
          </a:p>
        </p:txBody>
      </p:sp>
      <p:pic>
        <p:nvPicPr>
          <p:cNvPr id="7" name="Imagen 7" descr="starcraft.jpg">
            <a:extLst>
              <a:ext uri="{FF2B5EF4-FFF2-40B4-BE49-F238E27FC236}">
                <a16:creationId xmlns:a16="http://schemas.microsoft.com/office/drawing/2014/main" id="{40FB5684-D7AB-46C5-B631-4A0483B59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752" y="2300549"/>
            <a:ext cx="3524250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uadroTexto 6">
            <a:extLst>
              <a:ext uri="{FF2B5EF4-FFF2-40B4-BE49-F238E27FC236}">
                <a16:creationId xmlns:a16="http://schemas.microsoft.com/office/drawing/2014/main" id="{AEAE1C62-909B-4550-9F55-322AA4A8F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871" y="1648373"/>
            <a:ext cx="16256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TD-</a:t>
            </a:r>
            <a:r>
              <a:rPr kumimoji="0" lang="es-CL" altLang="es-C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Gammon</a:t>
            </a:r>
            <a:endParaRPr kumimoji="0" lang="es-CL" altLang="es-CL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CuadroTexto 10">
            <a:extLst>
              <a:ext uri="{FF2B5EF4-FFF2-40B4-BE49-F238E27FC236}">
                <a16:creationId xmlns:a16="http://schemas.microsoft.com/office/drawing/2014/main" id="{9E231096-A5DA-47C6-829F-D2CE8425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2871" y="1658291"/>
            <a:ext cx="1624012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9144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3716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8288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286000" indent="-3429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7432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32004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6576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411480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IA Juegos</a:t>
            </a:r>
          </a:p>
        </p:txBody>
      </p:sp>
    </p:spTree>
    <p:extLst>
      <p:ext uri="{BB962C8B-B14F-4D97-AF65-F5344CB8AC3E}">
        <p14:creationId xmlns:p14="http://schemas.microsoft.com/office/powerpoint/2010/main" val="1495951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1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3664B4F-5CCD-4D74-A784-67AD4C082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9CDD23-6B3F-4DC0-B688-4B91AAB05EE8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0" y="1587842"/>
            <a:ext cx="5053012" cy="3682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Ciencia de Datos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Minería de Datos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Estadística Bayesiana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Ingeniería de Datos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Inteligencia Computacional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Inteligencia de Negocios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Estadística Frecuentista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45F1AFD-6241-486F-9CD8-221020E25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106" y="1852612"/>
            <a:ext cx="3300413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382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F726A6A-E35E-4806-9933-DE91F45E8F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35C6E2-D18B-41E5-9BA4-FED34AAF76B1}"/>
              </a:ext>
            </a:extLst>
          </p:cNvPr>
          <p:cNvSpPr txBox="1">
            <a:spLocks noChangeArrowheads="1"/>
          </p:cNvSpPr>
          <p:nvPr/>
        </p:nvSpPr>
        <p:spPr>
          <a:xfrm>
            <a:off x="5754982" y="1453700"/>
            <a:ext cx="5053012" cy="4306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Ciencia de Datos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Minería de Datos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Estadística Bayesiana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Ingeniería de Datos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Inteligencia Computacional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Inteligencia de Negocios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Estadística Frecuentista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9306B91-2202-4B99-8700-31BA8A27E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94" y="1488625"/>
            <a:ext cx="3300413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06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127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72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CA18E19-1BBB-4249-88B7-30FFDF5464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E6CB82-D59C-44A9-BA95-457D060691D3}"/>
              </a:ext>
            </a:extLst>
          </p:cNvPr>
          <p:cNvSpPr txBox="1">
            <a:spLocks noChangeArrowheads="1"/>
          </p:cNvSpPr>
          <p:nvPr/>
        </p:nvSpPr>
        <p:spPr>
          <a:xfrm>
            <a:off x="1112400" y="1278871"/>
            <a:ext cx="7886700" cy="1765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Aprendizaje Supervisado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Aprendizaje No-Supervisado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Aprendizaje Reforzado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8C6CCBB-EA3F-4494-929E-BE1577CF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2949903"/>
            <a:ext cx="6724650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58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39915F5-B91C-4739-B308-D15DDBE92A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39607B-874E-4868-A03A-CC9113EBE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51087" y="1631950"/>
            <a:ext cx="748982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20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098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4C61210-3146-4220-9440-514EC3C413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4AF92C-A180-476A-9E73-A8369F4D4E08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301508"/>
            <a:ext cx="10515600" cy="7950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Generar un modelo que pueda inferir sobre los datos dado un conjunto de ejemplos.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5D7D321D-D24F-4A02-8DA1-97F1A9814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12" y="2481906"/>
            <a:ext cx="4371975" cy="26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892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9AB61BD-8F16-46AB-AF71-81D54193D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E632C-A97B-4246-B2FD-DE2C9E38E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2" y="1298575"/>
            <a:ext cx="8093075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372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7F50D34-E42E-4CB9-9908-335861EE3E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C4F62F6-DB94-40D9-A6AA-7B4156CD58BD}"/>
              </a:ext>
            </a:extLst>
          </p:cNvPr>
          <p:cNvSpPr txBox="1">
            <a:spLocks noChangeArrowheads="1"/>
          </p:cNvSpPr>
          <p:nvPr/>
        </p:nvSpPr>
        <p:spPr>
          <a:xfrm>
            <a:off x="2129312" y="1458912"/>
            <a:ext cx="3868738" cy="82391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None/>
            </a:pPr>
            <a:r>
              <a:rPr lang="es-ES" altLang="es-CL" sz="1600" b="1" dirty="0">
                <a:solidFill>
                  <a:srgbClr val="FF0000"/>
                </a:solidFill>
                <a:latin typeface="Montserrat" pitchFamily="2" charset="0"/>
                <a:cs typeface="Arial" panose="020B0604020202020204" pitchFamily="34" charset="0"/>
              </a:rPr>
              <a:t>     Regresión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FD87FD6-D308-4ED2-8E4E-818DCEFDA9BC}"/>
              </a:ext>
            </a:extLst>
          </p:cNvPr>
          <p:cNvSpPr txBox="1">
            <a:spLocks/>
          </p:cNvSpPr>
          <p:nvPr/>
        </p:nvSpPr>
        <p:spPr bwMode="auto">
          <a:xfrm>
            <a:off x="2129312" y="2282825"/>
            <a:ext cx="3868738" cy="2253971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429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Regresión Lineal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Regresión Polinomial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Regresión Kernel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Perceptrón Multicapa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E81F3E-8771-4043-8BE9-8335ABA0C582}"/>
              </a:ext>
            </a:extLst>
          </p:cNvPr>
          <p:cNvSpPr txBox="1">
            <a:spLocks/>
          </p:cNvSpPr>
          <p:nvPr/>
        </p:nvSpPr>
        <p:spPr bwMode="auto">
          <a:xfrm>
            <a:off x="6129812" y="1458912"/>
            <a:ext cx="3886200" cy="82391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None/>
              <a:defRPr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None/>
              <a:defRPr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None/>
              <a:defRPr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None/>
              <a:defRPr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2286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Clasificación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C6E9C57-4645-4EDB-9F08-5109C264517A}"/>
              </a:ext>
            </a:extLst>
          </p:cNvPr>
          <p:cNvSpPr txBox="1">
            <a:spLocks/>
          </p:cNvSpPr>
          <p:nvPr/>
        </p:nvSpPr>
        <p:spPr bwMode="auto">
          <a:xfrm>
            <a:off x="6129812" y="2282825"/>
            <a:ext cx="3886200" cy="2367093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429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Naive</a:t>
            </a: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 Bayes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SVM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Regresión Logística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Perceptrón Multicapa</a:t>
            </a:r>
          </a:p>
        </p:txBody>
      </p:sp>
    </p:spTree>
    <p:extLst>
      <p:ext uri="{BB962C8B-B14F-4D97-AF65-F5344CB8AC3E}">
        <p14:creationId xmlns:p14="http://schemas.microsoft.com/office/powerpoint/2010/main" val="797571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D1BA2CA-5E78-4548-A571-E0BCA29B9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3FE280A-0A78-420E-93E7-60BE7A5B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3022" y="1505000"/>
            <a:ext cx="7172325" cy="3586162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034DDF91-D60E-4C1A-84BC-62E7E8F98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997" y="5091162"/>
            <a:ext cx="2492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© Cyrille Rossant</a:t>
            </a:r>
          </a:p>
        </p:txBody>
      </p:sp>
    </p:spTree>
    <p:extLst>
      <p:ext uri="{BB962C8B-B14F-4D97-AF65-F5344CB8AC3E}">
        <p14:creationId xmlns:p14="http://schemas.microsoft.com/office/powerpoint/2010/main" val="6564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633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9A41307-5047-41CA-95DF-9113E8D7C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25A634-D616-4C8C-A52F-737DBC05EF7D}"/>
              </a:ext>
            </a:extLst>
          </p:cNvPr>
          <p:cNvSpPr txBox="1">
            <a:spLocks/>
          </p:cNvSpPr>
          <p:nvPr/>
        </p:nvSpPr>
        <p:spPr bwMode="auto">
          <a:xfrm>
            <a:off x="653788" y="1171815"/>
            <a:ext cx="6708546" cy="1087437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429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Busca patrones “interesantes” en los datos.</a:t>
            </a:r>
          </a:p>
          <a:p>
            <a:pPr marL="457200" marR="0" lvl="0" indent="-342900" algn="just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No existe información respecto a las clases.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800B721-2A34-49D6-AF02-587E6AD75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930" y="2624798"/>
            <a:ext cx="3452812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115C32B-E268-4410-8E31-C4C230285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92" y="2624798"/>
            <a:ext cx="3452813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C5A3F03-671B-48BD-BB77-016F130F5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550" y="5348047"/>
            <a:ext cx="6400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Clasificación	                                        Clustering	</a:t>
            </a:r>
          </a:p>
        </p:txBody>
      </p:sp>
    </p:spTree>
    <p:extLst>
      <p:ext uri="{BB962C8B-B14F-4D97-AF65-F5344CB8AC3E}">
        <p14:creationId xmlns:p14="http://schemas.microsoft.com/office/powerpoint/2010/main" val="362567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782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A9AE060-591C-41F4-BA45-CE6E5275F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242C53-AB70-43C3-8AA7-A6AF1DF83FA7}"/>
              </a:ext>
            </a:extLst>
          </p:cNvPr>
          <p:cNvSpPr txBox="1">
            <a:spLocks noChangeArrowheads="1"/>
          </p:cNvSpPr>
          <p:nvPr/>
        </p:nvSpPr>
        <p:spPr>
          <a:xfrm>
            <a:off x="2097088" y="1437513"/>
            <a:ext cx="3868737" cy="823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None/>
            </a:pPr>
            <a:r>
              <a:rPr lang="es-ES" altLang="es-CL" sz="1600" b="1" dirty="0">
                <a:solidFill>
                  <a:srgbClr val="FF0000"/>
                </a:solidFill>
                <a:latin typeface="Montserrat" pitchFamily="2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F858C71-1E39-4CE6-AD9C-24D4BE72EABD}"/>
              </a:ext>
            </a:extLst>
          </p:cNvPr>
          <p:cNvSpPr txBox="1">
            <a:spLocks/>
          </p:cNvSpPr>
          <p:nvPr/>
        </p:nvSpPr>
        <p:spPr bwMode="auto">
          <a:xfrm>
            <a:off x="1776577" y="2261425"/>
            <a:ext cx="3868737" cy="174496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429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K-Means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DBScan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Expectation Maximization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874BF0B-E34C-4DB2-84FC-BF864050F72B}"/>
              </a:ext>
            </a:extLst>
          </p:cNvPr>
          <p:cNvSpPr txBox="1">
            <a:spLocks/>
          </p:cNvSpPr>
          <p:nvPr/>
        </p:nvSpPr>
        <p:spPr bwMode="auto">
          <a:xfrm>
            <a:off x="6096000" y="2261427"/>
            <a:ext cx="3887788" cy="174496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lvl="0" indent="-3429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1pPr>
            <a:lvl2pPr marL="914400" lvl="1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2pPr>
            <a:lvl3pPr marL="1371600" lvl="2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3pPr>
            <a:lvl4pPr marL="1828800" lvl="3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4pPr>
            <a:lvl5pPr marL="2286000" lvl="4" indent="-3429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 panose="020B0604020202020204" pitchFamily="34" charset="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PCA</a:t>
            </a:r>
          </a:p>
          <a:p>
            <a:pPr marL="457200" marR="0" lvl="0" indent="-3429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SVD</a:t>
            </a: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 charset="0"/>
              <a:sym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DAFC89-DC36-404D-A460-49F2801410EC}"/>
              </a:ext>
            </a:extLst>
          </p:cNvPr>
          <p:cNvSpPr txBox="1">
            <a:spLocks noChangeArrowheads="1"/>
          </p:cNvSpPr>
          <p:nvPr/>
        </p:nvSpPr>
        <p:spPr>
          <a:xfrm>
            <a:off x="5971650" y="1437512"/>
            <a:ext cx="3868737" cy="823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228600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Montserrat" pitchFamily="2" charset="0"/>
                <a:sym typeface="Arial" panose="020B0604020202020204" pitchFamily="34" charset="0"/>
              </a:rPr>
              <a:t>Reducción de Dimensionalidad</a:t>
            </a:r>
          </a:p>
        </p:txBody>
      </p:sp>
    </p:spTree>
    <p:extLst>
      <p:ext uri="{BB962C8B-B14F-4D97-AF65-F5344CB8AC3E}">
        <p14:creationId xmlns:p14="http://schemas.microsoft.com/office/powerpoint/2010/main" val="111754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481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1C01B4A-C20F-4677-863C-7841BFAF2A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73A166-18A8-4F4F-8358-52B202010909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306133"/>
            <a:ext cx="7564438" cy="3571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itchFamily="2" charset="0"/>
                <a:cs typeface="Arial" panose="020B0604020202020204" pitchFamily="34" charset="0"/>
              </a:rPr>
              <a:t>Basado en lógica de premio/castigo por una acción.</a:t>
            </a:r>
          </a:p>
        </p:txBody>
      </p:sp>
      <p:pic>
        <p:nvPicPr>
          <p:cNvPr id="6" name="Picture 2" descr="http://www.cs.utexas.edu/~eladlieb/rl_interaction.png">
            <a:extLst>
              <a:ext uri="{FF2B5EF4-FFF2-40B4-BE49-F238E27FC236}">
                <a16:creationId xmlns:a16="http://schemas.microsoft.com/office/drawing/2014/main" id="{CB7E5CDE-432D-452F-A49E-5A76CDDA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68" y="2003899"/>
            <a:ext cx="4614863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26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70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C15E92-0623-4A12-AFEA-825125E519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A8400-67E6-4AC0-AF3A-20962B0FD876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188315"/>
            <a:ext cx="898979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Paramétricos</a:t>
            </a:r>
          </a:p>
          <a:p>
            <a:pPr lvl="1"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El modelo se genera en función de un conjunto de parámetros. No se usan los datos en la evaluación.</a:t>
            </a:r>
          </a:p>
          <a:p>
            <a:pPr lvl="1"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La idea es encontrar los parámetros en el entrenamiento usando algoritmos de aprendizaje automático.</a:t>
            </a:r>
          </a:p>
          <a:p>
            <a:pPr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No-Paramétricos</a:t>
            </a:r>
          </a:p>
          <a:p>
            <a:pPr lvl="1"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El entrenamiento no guarda parámetros y por lo tanto, en la evaluación se usan todos los datos.</a:t>
            </a:r>
          </a:p>
          <a:p>
            <a:pPr lvl="1" algn="just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 err="1">
                <a:latin typeface="Montserrat" pitchFamily="2" charset="0"/>
                <a:cs typeface="Arial" panose="020B0604020202020204" pitchFamily="34" charset="0"/>
              </a:rPr>
              <a:t>E.g</a:t>
            </a:r>
            <a:r>
              <a:rPr lang="es-CL" altLang="es-CL" sz="1600" dirty="0">
                <a:latin typeface="Montserrat" pitchFamily="2" charset="0"/>
                <a:cs typeface="Arial" panose="020B0604020202020204" pitchFamily="34" charset="0"/>
              </a:rPr>
              <a:t>. Reglas de Asociación, Árboles de Decisión, KNN, Procesos Gaussianos, etc.</a:t>
            </a:r>
          </a:p>
        </p:txBody>
      </p:sp>
    </p:spTree>
    <p:extLst>
      <p:ext uri="{BB962C8B-B14F-4D97-AF65-F5344CB8AC3E}">
        <p14:creationId xmlns:p14="http://schemas.microsoft.com/office/powerpoint/2010/main" val="1786709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306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6B6088-64E7-40C5-AB7E-A583134C8B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9B0600-D699-4D9A-8E76-06A0B1CDFD5E}"/>
              </a:ext>
            </a:extLst>
          </p:cNvPr>
          <p:cNvSpPr txBox="1">
            <a:spLocks/>
          </p:cNvSpPr>
          <p:nvPr/>
        </p:nvSpPr>
        <p:spPr>
          <a:xfrm>
            <a:off x="2152649" y="1198095"/>
            <a:ext cx="7886700" cy="1803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Tx/>
              <a:buFont typeface="Arial" panose="020B0604020202020204" pitchFamily="34" charset="0"/>
              <a:buNone/>
              <a:defRPr/>
            </a:pPr>
            <a:r>
              <a:rPr lang="es-CL" sz="1600" dirty="0">
                <a:latin typeface="Montserrat" panose="00000500000000000000" pitchFamily="2" charset="0"/>
              </a:rPr>
              <a:t>¡Depende de la aplicación!</a:t>
            </a:r>
          </a:p>
          <a:p>
            <a:pPr marL="0" indent="0" algn="ctr">
              <a:buClrTx/>
              <a:buFont typeface="Arial" panose="020B0604020202020204" pitchFamily="34" charset="0"/>
              <a:buNone/>
              <a:defRPr/>
            </a:pPr>
            <a:endParaRPr lang="es-CL" sz="1600" dirty="0">
              <a:latin typeface="Montserrat" panose="00000500000000000000" pitchFamily="2" charset="0"/>
            </a:endParaRPr>
          </a:p>
          <a:p>
            <a:pPr marL="0" indent="0" algn="ctr">
              <a:buClrTx/>
              <a:buFont typeface="Arial" panose="020B0604020202020204" pitchFamily="34" charset="0"/>
              <a:buNone/>
              <a:defRPr/>
            </a:pPr>
            <a:r>
              <a:rPr lang="es-CL" sz="1600" i="1" dirty="0">
                <a:latin typeface="Montserrat" pitchFamily="2" charset="0"/>
              </a:rPr>
              <a:t>“Dos algoritmos son equivalentes cuando su rendimiento se promedia sobre todos los posibles problemas”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EA205539-3980-4BC0-818F-9F3FC030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6" y="3001495"/>
            <a:ext cx="2587625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721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41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324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E1FD47A-8A2D-42F0-A257-EFF605E3FF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039B153-AF50-44D5-B5FC-EBBA58BD0DF9}"/>
              </a:ext>
            </a:extLst>
          </p:cNvPr>
          <p:cNvSpPr txBox="1">
            <a:spLocks noChangeArrowheads="1"/>
          </p:cNvSpPr>
          <p:nvPr/>
        </p:nvSpPr>
        <p:spPr>
          <a:xfrm>
            <a:off x="663254" y="1230367"/>
            <a:ext cx="674621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b="1" dirty="0">
                <a:latin typeface="Montserrat" panose="00000500000000000000" pitchFamily="2" charset="0"/>
                <a:cs typeface="Arial" panose="020B0604020202020204" pitchFamily="34" charset="0"/>
              </a:rPr>
              <a:t>Repaso de Algebra Lineal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Representación vectorial de datos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Sistemas Lineales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Valores y Vectores Propios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Covarianza y Correlación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b="1" dirty="0">
                <a:latin typeface="Montserrat" panose="00000500000000000000" pitchFamily="2" charset="0"/>
                <a:cs typeface="Arial" panose="020B0604020202020204" pitchFamily="34" charset="0"/>
              </a:rPr>
              <a:t>Conceptos de Aprendizaje Automático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Modelos Paramétricos y No-Paramétricos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“Curse of Dimensionality”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¿Cómo elaborar un modelo?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¿Cómo medir el rendimiento de un modelo?</a:t>
            </a:r>
          </a:p>
        </p:txBody>
      </p:sp>
    </p:spTree>
    <p:extLst>
      <p:ext uri="{BB962C8B-B14F-4D97-AF65-F5344CB8AC3E}">
        <p14:creationId xmlns:p14="http://schemas.microsoft.com/office/powerpoint/2010/main" val="339407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504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56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4E62EE-1D60-476D-926D-683973CCA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522729-5CFD-4C6D-B713-28B605C95340}"/>
              </a:ext>
            </a:extLst>
          </p:cNvPr>
          <p:cNvSpPr txBox="1">
            <a:spLocks noChangeArrowheads="1"/>
          </p:cNvSpPr>
          <p:nvPr/>
        </p:nvSpPr>
        <p:spPr>
          <a:xfrm>
            <a:off x="644399" y="1438699"/>
            <a:ext cx="6548253" cy="6257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itchFamily="2" charset="0"/>
                <a:cs typeface="Arial" panose="020B0604020202020204" pitchFamily="34" charset="0"/>
              </a:rPr>
              <a:t>¿Cómo puedo escribir la ecuación de esta recta?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endParaRPr lang="es-CL" altLang="es-CL" sz="1600" dirty="0"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CE411F5-D5D0-4348-975E-467BDC9E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064470"/>
            <a:ext cx="2838450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905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C81875B-9431-4937-A9DA-90C9B7DC8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224CCB-E2C3-494D-AB21-8604A81CDB2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52650" y="2317687"/>
            <a:ext cx="4686160" cy="38592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 dirty="0">
                <a:noFill/>
              </a:rPr>
              <a:t> 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1EE742B-6A10-4128-AA7C-E446E590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5" y="2205038"/>
            <a:ext cx="2838450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363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AB3CCF5-E730-486C-B2EA-066234806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BFF55D-CEDB-4DF3-A1FD-F5D20581CB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52650" y="2317687"/>
            <a:ext cx="4686160" cy="38592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  <a:endParaRPr lang="es-CL" dirty="0">
              <a:noFill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ECC472E-E45A-40BA-B98C-CEF4AA26E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75" y="2205038"/>
            <a:ext cx="2838450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730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143846-33B3-4E2A-BF2D-69C5D32D1D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64415B-3A18-4221-9BD3-984B8DD3A36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52650" y="2317687"/>
            <a:ext cx="4686160" cy="38592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4B2BCAD-B147-4419-8D78-4CD1A2ED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460" y="2364581"/>
            <a:ext cx="2838450" cy="212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3716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056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DD884D-CE55-4D6F-908F-CF4354CA54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915274-8694-47D8-A1D4-5C171D093A3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7858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EAD9E145-173C-488B-8BF9-870128527B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9A482F-54D9-4026-B1FC-6E042F6D3AE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54330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4765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D4F654-8CF4-47AA-A06E-7E6B1D8870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2F367C-689A-4EDD-BD27-355AC91A2B0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9769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732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3287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5EE8932-B821-4FC1-86BD-9CF9878BD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91E567-F73E-498B-8DDB-26DD60FC65B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E1E2F333-47F5-4881-AC1D-771EF0BFA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0" y="5942013"/>
            <a:ext cx="6413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¡Los Sistemas Lineales son problemas de descomposición!</a:t>
            </a:r>
          </a:p>
        </p:txBody>
      </p:sp>
    </p:spTree>
    <p:extLst>
      <p:ext uri="{BB962C8B-B14F-4D97-AF65-F5344CB8AC3E}">
        <p14:creationId xmlns:p14="http://schemas.microsoft.com/office/powerpoint/2010/main" val="2019202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0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E92631-01DA-4A39-B3F8-E859952630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5FA823-4B9B-48DC-BAD9-2BAB3663A20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https://www.youtube.com/watch?v=Gx0PaWI9eYo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21142C-A031-4796-D85A-F9C3120C99F7}"/>
              </a:ext>
            </a:extLst>
          </p:cNvPr>
          <p:cNvSpPr txBox="1"/>
          <p:nvPr/>
        </p:nvSpPr>
        <p:spPr>
          <a:xfrm>
            <a:off x="1048295" y="4266103"/>
            <a:ext cx="609382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https://www.youtube.com/watch?v=Gx0PaWI9eYo</a:t>
            </a:r>
            <a:endParaRPr lang="es-CL" dirty="0"/>
          </a:p>
          <a:p>
            <a:endParaRPr lang="es-CL" dirty="0"/>
          </a:p>
          <a:p>
            <a:r>
              <a:rPr lang="es-CL" dirty="0">
                <a:hlinkClick r:id="rId4"/>
              </a:rPr>
              <a:t>https://www.youtube.com/watch?v=5ym3vnFrWtY&amp;t=3s</a:t>
            </a:r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3637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8C20AA9-2803-4980-A1C8-F36A2D5B0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CF94BE3-63F3-4384-8917-148060F4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0" y="152400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19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5165FC2-91BA-4A5A-AE87-EA6D152A3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DBF820-859D-47EA-9799-FED67C2B158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07758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468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E07C249-A644-4AB6-91FC-9DB13A68F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4BD1E1-5A2D-4025-9D2D-3EEA90A40C7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 dirty="0">
                <a:noFill/>
              </a:rPr>
              <a:t>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0749F3-8EA8-96DB-27C2-3D6DC715F06F}"/>
              </a:ext>
            </a:extLst>
          </p:cNvPr>
          <p:cNvSpPr txBox="1"/>
          <p:nvPr/>
        </p:nvSpPr>
        <p:spPr>
          <a:xfrm>
            <a:off x="838200" y="3693517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https://www.youtube.com/watch?v=6V9a4651WFw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38363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650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390FFB-3640-48ED-935B-8AA1B2ED8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7D6F17-728F-4C8D-AAF5-14E39FB22D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2057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9667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420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44BF845-5B5C-4562-8CF0-363243BDC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DB37EF-B264-4DB3-9805-2831C2C40C6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39772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347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1F7770-68A2-47C3-8F45-4598A0223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F06F1F-8357-4864-BD64-7A121362D41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332034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951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C81A76-572A-40F7-A333-0133E0CCB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2219D8-236C-46B6-AF2A-2C0F5B6F5F6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s-CL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846190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12380C-CA72-4692-9320-ED523C978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C70EB6-0B62-4D0B-A7AA-4F824C1D23DD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019862"/>
            <a:ext cx="6934751" cy="11815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2000">
                <a:latin typeface="Montserrat" panose="00000500000000000000" pitchFamily="2" charset="0"/>
                <a:cs typeface="Arial" panose="020B0604020202020204" pitchFamily="34" charset="0"/>
              </a:rPr>
              <a:t>No entrega la pendiente de la relación lineal.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2000">
                <a:latin typeface="Montserrat" panose="00000500000000000000" pitchFamily="2" charset="0"/>
                <a:cs typeface="Arial" panose="020B0604020202020204" pitchFamily="34" charset="0"/>
              </a:rPr>
              <a:t>Su uso es limitado en casos no-lineales. </a:t>
            </a:r>
            <a:endParaRPr lang="en-US" altLang="es-CL" sz="20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59B73A-0757-4298-98D7-DE97DD38F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63" y="2505762"/>
            <a:ext cx="6264275" cy="286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9742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3552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6F7715-4220-441A-94CF-417250A4E3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2CC973B-F8AA-48CD-8FED-D484281D44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PE" dirty="0"/>
              <a:t>PCA (Principal Component Analysis)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43C7C0-CC26-4892-BE49-14C406EC0376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577838"/>
            <a:ext cx="10515600" cy="505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2000" dirty="0">
                <a:latin typeface="Montserrat" panose="00000500000000000000" pitchFamily="2" charset="0"/>
                <a:cs typeface="Arial" panose="020B0604020202020204" pitchFamily="34" charset="0"/>
              </a:rPr>
              <a:t>Se construye con los vectores propios de la Matriz de Covarianza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9BC6498B-4500-4D31-92E5-F943E4E5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2502875"/>
            <a:ext cx="822007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917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66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6686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8569879-6022-47BA-982F-627B7CCA49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F31E77C2-6F91-4DAF-B6D5-5C8F0D232E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72558"/>
              </p:ext>
            </p:extLst>
          </p:nvPr>
        </p:nvGraphicFramePr>
        <p:xfrm>
          <a:off x="2152650" y="125333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31707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474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7A6E08-18B7-4171-A896-3AD2CBECD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ED334DA-D01E-420E-915A-23D0A63422D1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250589"/>
            <a:ext cx="7340103" cy="2161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Conjuntos de Entrenamiento, Prueba y Validación.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Definir si se utilizará un algoritmo paramétrico o no-paramétrico.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Pre-procesar los datos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Variar sus parámetros y evaluar el rendimiento.</a:t>
            </a:r>
          </a:p>
          <a:p>
            <a:pPr>
              <a:spcAft>
                <a:spcPct val="0"/>
              </a:spcAft>
              <a:buClr>
                <a:srgbClr val="000000"/>
              </a:buClr>
            </a:pPr>
            <a:endParaRPr lang="es-CL" alt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3046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0263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8898A73-AE6F-4A4E-813E-144C41F16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7EC2C8-A2C2-4798-8F0E-2146B87B884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382564"/>
            <a:ext cx="10515600" cy="28842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</a:pPr>
            <a:r>
              <a:rPr lang="es-MX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Verdaderos positivos (VP): Número de casos que la prueba declara positivos y que son verdaderamente positivos.</a:t>
            </a:r>
          </a:p>
          <a:p>
            <a:pPr>
              <a:spcAft>
                <a:spcPct val="0"/>
              </a:spcAft>
            </a:pPr>
            <a:r>
              <a:rPr lang="es-MX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Falsos positivos (FP): Número de casos que la prueba declara positivos y que en realidad son negativos.</a:t>
            </a:r>
          </a:p>
          <a:p>
            <a:pPr>
              <a:spcAft>
                <a:spcPct val="0"/>
              </a:spcAft>
            </a:pPr>
            <a:r>
              <a:rPr lang="es-MX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Verdaderos negativo (VN): Número de casos que la prueba declara negativos y que son realmente negativos.</a:t>
            </a:r>
          </a:p>
          <a:p>
            <a:pPr>
              <a:spcAft>
                <a:spcPct val="0"/>
              </a:spcAft>
            </a:pPr>
            <a:r>
              <a:rPr lang="es-MX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Falsos negativos (FN): Número de casos que la prueba declara negativos y que en realidad son positivos.</a:t>
            </a:r>
          </a:p>
          <a:p>
            <a:pPr>
              <a:spcAft>
                <a:spcPct val="0"/>
              </a:spcAft>
            </a:pPr>
            <a:r>
              <a:rPr lang="es-MX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N = TP + FP + FN + TN, el tamaño efectivo de la población evaluada.</a:t>
            </a:r>
            <a:endParaRPr lang="es-ES" alt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FEBAD953-96B9-4C3B-A2C4-EBFDBE5F8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02" y="4266825"/>
            <a:ext cx="2781300" cy="2109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9C2A55A2-BE1E-4526-9F1A-2A3C8D48D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99" y="4110071"/>
            <a:ext cx="2782887" cy="20970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169CCFD0-2757-47BE-8894-ECAB98EDC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16" y="4266825"/>
            <a:ext cx="2781300" cy="21097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9712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6961B57-CA5B-4DD8-B24B-2CB3333F6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D37809-279D-43CA-AC19-47D6249B0B1E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243929"/>
            <a:ext cx="4266965" cy="4503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CL" altLang="es-CL" sz="1600" dirty="0">
                <a:latin typeface="Montserrat" pitchFamily="2" charset="0"/>
                <a:cs typeface="Arial" panose="020B0604020202020204" pitchFamily="34" charset="0"/>
              </a:rPr>
              <a:t>Curvas ROC</a:t>
            </a:r>
          </a:p>
          <a:p>
            <a:pPr marL="0" indent="0" algn="just">
              <a:spcAft>
                <a:spcPct val="0"/>
              </a:spcAft>
              <a:buClr>
                <a:srgbClr val="000000"/>
              </a:buClr>
              <a:buNone/>
            </a:pPr>
            <a:r>
              <a:rPr lang="es-MX" altLang="es-CL" sz="1600" dirty="0">
                <a:latin typeface="Montserrat" pitchFamily="2" charset="0"/>
                <a:cs typeface="Arial" panose="020B0604020202020204" pitchFamily="34" charset="0"/>
              </a:rPr>
              <a:t>Una curva ROC (acrónimo de Receiver </a:t>
            </a:r>
            <a:r>
              <a:rPr lang="es-MX" altLang="es-CL" sz="1600" dirty="0" err="1">
                <a:latin typeface="Montserrat" pitchFamily="2" charset="0"/>
                <a:cs typeface="Arial" panose="020B0604020202020204" pitchFamily="34" charset="0"/>
              </a:rPr>
              <a:t>Operating</a:t>
            </a:r>
            <a:r>
              <a:rPr lang="es-MX" altLang="es-CL" sz="1600" dirty="0">
                <a:latin typeface="Montserrat" pitchFamily="2" charset="0"/>
                <a:cs typeface="Arial" panose="020B0604020202020204" pitchFamily="34" charset="0"/>
              </a:rPr>
              <a:t> </a:t>
            </a:r>
            <a:r>
              <a:rPr lang="es-MX" altLang="es-CL" sz="1600" dirty="0" err="1">
                <a:latin typeface="Montserrat" pitchFamily="2" charset="0"/>
                <a:cs typeface="Arial" panose="020B0604020202020204" pitchFamily="34" charset="0"/>
              </a:rPr>
              <a:t>Characteristic</a:t>
            </a:r>
            <a:r>
              <a:rPr lang="es-MX" altLang="es-CL" sz="1600" dirty="0">
                <a:latin typeface="Montserrat" pitchFamily="2" charset="0"/>
                <a:cs typeface="Arial" panose="020B0604020202020204" pitchFamily="34" charset="0"/>
              </a:rPr>
              <a:t>, o Característica Operativa del Receptor) es una representación gráfica de la sensibilidad frente a la especificidad para un sistema clasificador binario según se varía el umbral de discriminación. Otra interpretación de este gráfico es la representación de la razón o proporción de verdaderos positivos (VPR = Razón de Verdaderos Positivos) frente a la razón o proporción de falsos positivos (FPR = Razón de Falsos Positivos) también según se varía el umbral de discriminación (valor a partir del cual decidimos que un caso es un positivo)</a:t>
            </a:r>
            <a:endParaRPr lang="es-CL" altLang="es-CL" sz="1600" dirty="0">
              <a:latin typeface="Montserrat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8241BE3-F149-4D15-A2A5-CEFC57AF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100" y="1243929"/>
            <a:ext cx="4381500" cy="404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5954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17EA5E1-6741-4AD3-BCEB-61983C9DD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9BC522-11BC-47E4-974A-A43352B02896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228462"/>
            <a:ext cx="6007100" cy="587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Matriz de Confusión</a:t>
            </a:r>
            <a:endParaRPr lang="es-ES" alt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B6F05F5-8BCE-4BBA-A71A-F0E39686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1816099"/>
            <a:ext cx="6007100" cy="410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582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A7FBEA1-5F4A-4DD3-838F-F7E4B5AD4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125A0E-3E12-4BA0-A015-9305556A57FA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458515"/>
            <a:ext cx="4614863" cy="5776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Precisión y Recall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AF160D9-8A8E-4E56-B16B-E11B0F6C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588" y="1152128"/>
            <a:ext cx="381000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08E1588-A90E-4F4B-B485-DF0AF845A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000" y="2657078"/>
            <a:ext cx="4573588" cy="234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0CC8E53A-402F-4B9B-8337-00382AEC8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725" y="2657078"/>
            <a:ext cx="1954213" cy="739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¿Cuántos elementos seleccionados son relevantes?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9A9E735-FF82-44C9-BE7E-568EC883C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950" y="2657078"/>
            <a:ext cx="1952625" cy="739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¿Cuántos elementos relevantes son seleccionados?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00D48B7-DB29-4DC4-B517-7821D23D7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263" y="5809853"/>
            <a:ext cx="1404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C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© Wikipedia</a:t>
            </a:r>
          </a:p>
        </p:txBody>
      </p:sp>
    </p:spTree>
    <p:extLst>
      <p:ext uri="{BB962C8B-B14F-4D97-AF65-F5344CB8AC3E}">
        <p14:creationId xmlns:p14="http://schemas.microsoft.com/office/powerpoint/2010/main" val="1694031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5044AF-A344-418C-A33D-54B8BC985E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41C1E0-54FD-4F5A-8DA3-C9EEAE2C838A}"/>
              </a:ext>
            </a:extLst>
          </p:cNvPr>
          <p:cNvSpPr txBox="1">
            <a:spLocks noChangeArrowheads="1"/>
          </p:cNvSpPr>
          <p:nvPr/>
        </p:nvSpPr>
        <p:spPr>
          <a:xfrm>
            <a:off x="644400" y="1458173"/>
            <a:ext cx="6359715" cy="7032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Curva Precision-Recall</a:t>
            </a:r>
            <a:endParaRPr lang="es-ES" altLang="es-CL" sz="1600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F0E4821-8371-4A19-8EB9-5B13F5B69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2161436"/>
            <a:ext cx="474345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88413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76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188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D24EDB-87FE-460E-B715-5871EC0D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5983D75-B0C5-4F3E-8348-EF0B87277F6A}"/>
              </a:ext>
            </a:extLst>
          </p:cNvPr>
          <p:cNvSpPr txBox="1">
            <a:spLocks noChangeArrowheads="1"/>
          </p:cNvSpPr>
          <p:nvPr/>
        </p:nvSpPr>
        <p:spPr>
          <a:xfrm>
            <a:off x="644399" y="1486513"/>
            <a:ext cx="8141381" cy="25295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CL" altLang="es-CL" sz="1600">
                <a:latin typeface="Montserrat" pitchFamily="2" charset="0"/>
                <a:cs typeface="Arial" panose="020B0604020202020204" pitchFamily="34" charset="0"/>
              </a:rPr>
              <a:t>Clasificador de documentos en función de tópicos o interés.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Cortador de audios.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Cortador de ondas sismográficas.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Simulador de incendios.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r>
              <a:rPr lang="es-ES" altLang="es-CL" sz="1600">
                <a:latin typeface="Montserrat" panose="00000500000000000000" pitchFamily="2" charset="0"/>
                <a:cs typeface="Arial" panose="020B0604020202020204" pitchFamily="34" charset="0"/>
              </a:rPr>
              <a:t>Simulador de procesos geológicos.</a:t>
            </a:r>
          </a:p>
          <a:p>
            <a:pPr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</a:pPr>
            <a:endParaRPr lang="es-ES" altLang="es-CL" sz="1600" dirty="0">
              <a:latin typeface="Montserra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031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E1D4BE2-2828-4490-AC8D-52E0FFD710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FD0781-4961-40AE-A85C-D4662CE0E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0" y="1040135"/>
            <a:ext cx="7267806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8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CL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Segmentar regiones en diarios impresos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L" altLang="es-CL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 charset="0"/>
              <a:ea typeface="+mn-ea"/>
              <a:sym typeface="Arial" panose="020B0604020202020204" pitchFamily="34" charset="0"/>
            </a:endParaRPr>
          </a:p>
        </p:txBody>
      </p:sp>
      <p:pic>
        <p:nvPicPr>
          <p:cNvPr id="6" name="Imagen 4">
            <a:extLst>
              <a:ext uri="{FF2B5EF4-FFF2-40B4-BE49-F238E27FC236}">
                <a16:creationId xmlns:a16="http://schemas.microsoft.com/office/drawing/2014/main" id="{7F6568C7-65DF-4E59-BD10-3577B9DA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099" y="1831321"/>
            <a:ext cx="27178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0BB156-EFBA-4B6A-8354-C447B0859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1321"/>
            <a:ext cx="2505075" cy="361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1796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AACD9DB-F85B-4CA3-BEB8-8CA9C6EAAA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DFA3ECF-9CA4-4B71-B137-F9D08663A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00" y="1486513"/>
            <a:ext cx="8075394" cy="241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6858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228600" marR="0" lvl="0" indent="-228600" algn="just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Predictor de incendios en base a datos históricos e imágenes satelitales.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Predictor de precios de propiedades.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Predictor de precios de autos.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L" altLang="es-C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itchFamily="2" charset="0"/>
                <a:ea typeface="+mn-ea"/>
                <a:sym typeface="Arial" panose="020B0604020202020204" pitchFamily="34" charset="0"/>
              </a:rPr>
              <a:t>Clustering de comportamiento de usuarios de sitio web.</a:t>
            </a:r>
          </a:p>
          <a:p>
            <a:pPr marL="228600" marR="0" lvl="0" indent="-228600" algn="just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CL" altLang="es-CL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itchFamily="2" charset="0"/>
              <a:ea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26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1124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E01CA15-F292-4B2C-B30D-F3F1BFA5EEBA}"/>
              </a:ext>
            </a:extLst>
          </p:cNvPr>
          <p:cNvSpPr txBox="1"/>
          <p:nvPr/>
        </p:nvSpPr>
        <p:spPr>
          <a:xfrm>
            <a:off x="470104" y="108437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2000" b="1">
              <a:latin typeface="Montserrat" panose="00000500000000000000" pitchFamily="2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3021DC7-E238-4419-869F-1B6A18462C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62000" y="990000"/>
            <a:ext cx="9567946" cy="155523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Machine Learning, A Probabilistic Perspective, Kevin Murphy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Pattern Recognition and Machine Learning,</a:t>
            </a:r>
            <a:br>
              <a:rPr lang="en-US" dirty="0"/>
            </a:br>
            <a:r>
              <a:rPr lang="en-US" dirty="0"/>
              <a:t>Christopher Bishop</a:t>
            </a:r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52C18-A9A1-41F8-A294-DBA83BDB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13" y="2937154"/>
            <a:ext cx="16097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E988D7D-9C03-44BF-8911-69B0CF80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738" y="2937154"/>
            <a:ext cx="1597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9369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F44AE76-69C1-423B-9911-97C16DDD9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6D4AD61-1868-4EF3-9A14-17A15D473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06862" y="1966912"/>
            <a:ext cx="2927350" cy="29241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3A6DF4-122D-4E33-83C9-0B4478F7EF22}"/>
              </a:ext>
            </a:extLst>
          </p:cNvPr>
          <p:cNvSpPr txBox="1">
            <a:spLocks/>
          </p:cNvSpPr>
          <p:nvPr/>
        </p:nvSpPr>
        <p:spPr>
          <a:xfrm>
            <a:off x="934833" y="1364652"/>
            <a:ext cx="6453984" cy="41286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+mj-lt"/>
              <a:buAutoNum type="alphaLcParenR"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Enormes cantidades de información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+mj-lt"/>
              <a:buAutoNum type="alphaLcParenR"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Seres humanos: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Son buenos analizándolos y encontrando patrones 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Pero son caros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tienen problemas con datos muy multidimensionales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Font typeface="+mj-lt"/>
              <a:buAutoNum type="alphaLcParenR"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Se requieren métodos capaces de automatizar el análisis de datos.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Son buenos analizándolos y encontrando patrones 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Pero son caros</a:t>
            </a:r>
          </a:p>
          <a:p>
            <a:pPr marL="742950" lvl="1" indent="-28575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s-CL" sz="1600" dirty="0">
                <a:latin typeface="Montserrat" panose="00000500000000000000" pitchFamily="2" charset="0"/>
                <a:cs typeface="Arial" panose="020B0604020202020204" pitchFamily="34" charset="0"/>
              </a:rPr>
              <a:t>tienen problemas con datos muy multidimensionales</a:t>
            </a:r>
          </a:p>
        </p:txBody>
      </p:sp>
    </p:spTree>
    <p:extLst>
      <p:ext uri="{BB962C8B-B14F-4D97-AF65-F5344CB8AC3E}">
        <p14:creationId xmlns:p14="http://schemas.microsoft.com/office/powerpoint/2010/main" val="624713394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ido del curs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ructo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rio Progra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ADAS GENERA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ido del Curso IV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Subcapitul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SARROLL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ibliografi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887</Words>
  <Application>Microsoft Office PowerPoint</Application>
  <PresentationFormat>Panorámica</PresentationFormat>
  <Paragraphs>152</Paragraphs>
  <Slides>84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84</vt:i4>
      </vt:variant>
    </vt:vector>
  </HeadingPairs>
  <TitlesOfParts>
    <vt:vector size="95" baseType="lpstr">
      <vt:lpstr>Arial</vt:lpstr>
      <vt:lpstr>Calibri</vt:lpstr>
      <vt:lpstr>Montserrat</vt:lpstr>
      <vt:lpstr>Contenido del curso</vt:lpstr>
      <vt:lpstr>Instructor</vt:lpstr>
      <vt:lpstr>Temario Programa</vt:lpstr>
      <vt:lpstr>PORTADAS GENERALES</vt:lpstr>
      <vt:lpstr>Contenido del Curso IV</vt:lpstr>
      <vt:lpstr>Subcapitulos</vt:lpstr>
      <vt:lpstr>DESARROLLO</vt:lpstr>
      <vt:lpstr>Bibliografia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Adrian Alarcon</cp:lastModifiedBy>
  <cp:revision>647</cp:revision>
  <dcterms:created xsi:type="dcterms:W3CDTF">2020-05-22T13:22:15Z</dcterms:created>
  <dcterms:modified xsi:type="dcterms:W3CDTF">2023-04-15T11:48:59Z</dcterms:modified>
</cp:coreProperties>
</file>